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4" autoAdjust="0"/>
    <p:restoredTop sz="94660"/>
  </p:normalViewPr>
  <p:slideViewPr>
    <p:cSldViewPr snapToGrid="0">
      <p:cViewPr varScale="1">
        <p:scale>
          <a:sx n="83" d="100"/>
          <a:sy n="83" d="100"/>
        </p:scale>
        <p:origin x="90" y="1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74457C7-77A3-4E6E-9ADE-55D8F20C31D1}" type="datetimeFigureOut">
              <a:rPr lang="en-US" smtClean="0"/>
              <a:t>6/13/2022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9B48D80-A5A5-405B-9916-ECA5861A5019}" type="slidenum">
              <a:rPr lang="en-US" smtClean="0"/>
              <a:t>‹#›</a:t>
            </a:fld>
            <a:endParaRPr lang="en-US"/>
          </a:p>
        </p:txBody>
      </p:sp>
    </p:spTree>
    <p:extLst>
      <p:ext uri="{BB962C8B-B14F-4D97-AF65-F5344CB8AC3E}">
        <p14:creationId xmlns:p14="http://schemas.microsoft.com/office/powerpoint/2010/main" val="17929564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5B79A1-8EE4-EFD2-34BB-813A14C70E4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0A87BF1-DADB-DE19-AD40-2937D80AD4C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4B4A141-5BDB-ECE3-B633-8B1B5EB5CA47}"/>
              </a:ext>
            </a:extLst>
          </p:cNvPr>
          <p:cNvSpPr>
            <a:spLocks noGrp="1"/>
          </p:cNvSpPr>
          <p:nvPr>
            <p:ph type="dt" sz="half" idx="10"/>
          </p:nvPr>
        </p:nvSpPr>
        <p:spPr/>
        <p:txBody>
          <a:bodyPr/>
          <a:lstStyle/>
          <a:p>
            <a:fld id="{2C190144-D897-49B7-81C9-3EE9D22FA77C}" type="datetimeFigureOut">
              <a:rPr lang="en-US" smtClean="0"/>
              <a:t>6/13/2022</a:t>
            </a:fld>
            <a:endParaRPr lang="en-US"/>
          </a:p>
        </p:txBody>
      </p:sp>
      <p:sp>
        <p:nvSpPr>
          <p:cNvPr id="5" name="Footer Placeholder 4">
            <a:extLst>
              <a:ext uri="{FF2B5EF4-FFF2-40B4-BE49-F238E27FC236}">
                <a16:creationId xmlns:a16="http://schemas.microsoft.com/office/drawing/2014/main" id="{EC6755D4-84F4-F029-B8B1-7D28EC3A98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5961C47-DBF1-BF34-DE12-8AB3CEAD5C3E}"/>
              </a:ext>
            </a:extLst>
          </p:cNvPr>
          <p:cNvSpPr>
            <a:spLocks noGrp="1"/>
          </p:cNvSpPr>
          <p:nvPr>
            <p:ph type="sldNum" sz="quarter" idx="12"/>
          </p:nvPr>
        </p:nvSpPr>
        <p:spPr/>
        <p:txBody>
          <a:bodyPr/>
          <a:lstStyle/>
          <a:p>
            <a:fld id="{04FB3C0F-47B0-496F-8CCC-1C0300856A81}" type="slidenum">
              <a:rPr lang="en-US" smtClean="0"/>
              <a:t>‹#›</a:t>
            </a:fld>
            <a:endParaRPr lang="en-US"/>
          </a:p>
        </p:txBody>
      </p:sp>
    </p:spTree>
    <p:extLst>
      <p:ext uri="{BB962C8B-B14F-4D97-AF65-F5344CB8AC3E}">
        <p14:creationId xmlns:p14="http://schemas.microsoft.com/office/powerpoint/2010/main" val="40203239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EA9D55-A98E-DC58-363E-B7861B3E055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94B0892-3044-D1AD-4178-404BFD9F3FA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90CFD7B-EDD7-D975-56E4-24505F3CCA4C}"/>
              </a:ext>
            </a:extLst>
          </p:cNvPr>
          <p:cNvSpPr>
            <a:spLocks noGrp="1"/>
          </p:cNvSpPr>
          <p:nvPr>
            <p:ph type="dt" sz="half" idx="10"/>
          </p:nvPr>
        </p:nvSpPr>
        <p:spPr/>
        <p:txBody>
          <a:bodyPr/>
          <a:lstStyle/>
          <a:p>
            <a:fld id="{2C190144-D897-49B7-81C9-3EE9D22FA77C}" type="datetimeFigureOut">
              <a:rPr lang="en-US" smtClean="0"/>
              <a:t>6/13/2022</a:t>
            </a:fld>
            <a:endParaRPr lang="en-US"/>
          </a:p>
        </p:txBody>
      </p:sp>
      <p:sp>
        <p:nvSpPr>
          <p:cNvPr id="5" name="Footer Placeholder 4">
            <a:extLst>
              <a:ext uri="{FF2B5EF4-FFF2-40B4-BE49-F238E27FC236}">
                <a16:creationId xmlns:a16="http://schemas.microsoft.com/office/drawing/2014/main" id="{CE5F4E04-4F4A-341D-12EB-F1643A6582D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881B43B-B6AF-0D38-71CD-F29390E35D32}"/>
              </a:ext>
            </a:extLst>
          </p:cNvPr>
          <p:cNvSpPr>
            <a:spLocks noGrp="1"/>
          </p:cNvSpPr>
          <p:nvPr>
            <p:ph type="sldNum" sz="quarter" idx="12"/>
          </p:nvPr>
        </p:nvSpPr>
        <p:spPr/>
        <p:txBody>
          <a:bodyPr/>
          <a:lstStyle/>
          <a:p>
            <a:fld id="{04FB3C0F-47B0-496F-8CCC-1C0300856A81}" type="slidenum">
              <a:rPr lang="en-US" smtClean="0"/>
              <a:t>‹#›</a:t>
            </a:fld>
            <a:endParaRPr lang="en-US"/>
          </a:p>
        </p:txBody>
      </p:sp>
    </p:spTree>
    <p:extLst>
      <p:ext uri="{BB962C8B-B14F-4D97-AF65-F5344CB8AC3E}">
        <p14:creationId xmlns:p14="http://schemas.microsoft.com/office/powerpoint/2010/main" val="17774865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40F2A88-99B3-A25D-61D5-9BF4EB50331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4291D48-5B32-29DE-E336-1743367B9A1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27AA426-912E-AD54-6D66-5D43D81CBDA7}"/>
              </a:ext>
            </a:extLst>
          </p:cNvPr>
          <p:cNvSpPr>
            <a:spLocks noGrp="1"/>
          </p:cNvSpPr>
          <p:nvPr>
            <p:ph type="dt" sz="half" idx="10"/>
          </p:nvPr>
        </p:nvSpPr>
        <p:spPr/>
        <p:txBody>
          <a:bodyPr/>
          <a:lstStyle/>
          <a:p>
            <a:fld id="{2C190144-D897-49B7-81C9-3EE9D22FA77C}" type="datetimeFigureOut">
              <a:rPr lang="en-US" smtClean="0"/>
              <a:t>6/13/2022</a:t>
            </a:fld>
            <a:endParaRPr lang="en-US"/>
          </a:p>
        </p:txBody>
      </p:sp>
      <p:sp>
        <p:nvSpPr>
          <p:cNvPr id="5" name="Footer Placeholder 4">
            <a:extLst>
              <a:ext uri="{FF2B5EF4-FFF2-40B4-BE49-F238E27FC236}">
                <a16:creationId xmlns:a16="http://schemas.microsoft.com/office/drawing/2014/main" id="{AB01AAE5-4C14-E7CC-FDB8-847A7E09B1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6D06535-EF8C-053B-009A-57A9224116E3}"/>
              </a:ext>
            </a:extLst>
          </p:cNvPr>
          <p:cNvSpPr>
            <a:spLocks noGrp="1"/>
          </p:cNvSpPr>
          <p:nvPr>
            <p:ph type="sldNum" sz="quarter" idx="12"/>
          </p:nvPr>
        </p:nvSpPr>
        <p:spPr/>
        <p:txBody>
          <a:bodyPr/>
          <a:lstStyle/>
          <a:p>
            <a:fld id="{04FB3C0F-47B0-496F-8CCC-1C0300856A81}" type="slidenum">
              <a:rPr lang="en-US" smtClean="0"/>
              <a:t>‹#›</a:t>
            </a:fld>
            <a:endParaRPr lang="en-US"/>
          </a:p>
        </p:txBody>
      </p:sp>
    </p:spTree>
    <p:extLst>
      <p:ext uri="{BB962C8B-B14F-4D97-AF65-F5344CB8AC3E}">
        <p14:creationId xmlns:p14="http://schemas.microsoft.com/office/powerpoint/2010/main" val="30520216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854E9F-0863-72AB-7FCA-509C2D5B203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76E7F6D-98B2-9451-C20F-E6AD3C2F964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E66BA00-2CA3-BAB1-AA96-EDA43A913CCF}"/>
              </a:ext>
            </a:extLst>
          </p:cNvPr>
          <p:cNvSpPr>
            <a:spLocks noGrp="1"/>
          </p:cNvSpPr>
          <p:nvPr>
            <p:ph type="dt" sz="half" idx="10"/>
          </p:nvPr>
        </p:nvSpPr>
        <p:spPr/>
        <p:txBody>
          <a:bodyPr/>
          <a:lstStyle/>
          <a:p>
            <a:fld id="{2C190144-D897-49B7-81C9-3EE9D22FA77C}" type="datetimeFigureOut">
              <a:rPr lang="en-US" smtClean="0"/>
              <a:t>6/13/2022</a:t>
            </a:fld>
            <a:endParaRPr lang="en-US"/>
          </a:p>
        </p:txBody>
      </p:sp>
      <p:sp>
        <p:nvSpPr>
          <p:cNvPr id="5" name="Footer Placeholder 4">
            <a:extLst>
              <a:ext uri="{FF2B5EF4-FFF2-40B4-BE49-F238E27FC236}">
                <a16:creationId xmlns:a16="http://schemas.microsoft.com/office/drawing/2014/main" id="{FD7DB1D0-14B7-A27C-A332-5F554EBEB2D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8858A4C-E7D1-EC7F-F25F-88A5F6378D3C}"/>
              </a:ext>
            </a:extLst>
          </p:cNvPr>
          <p:cNvSpPr>
            <a:spLocks noGrp="1"/>
          </p:cNvSpPr>
          <p:nvPr>
            <p:ph type="sldNum" sz="quarter" idx="12"/>
          </p:nvPr>
        </p:nvSpPr>
        <p:spPr/>
        <p:txBody>
          <a:bodyPr/>
          <a:lstStyle/>
          <a:p>
            <a:fld id="{04FB3C0F-47B0-496F-8CCC-1C0300856A81}" type="slidenum">
              <a:rPr lang="en-US" smtClean="0"/>
              <a:t>‹#›</a:t>
            </a:fld>
            <a:endParaRPr lang="en-US"/>
          </a:p>
        </p:txBody>
      </p:sp>
    </p:spTree>
    <p:extLst>
      <p:ext uri="{BB962C8B-B14F-4D97-AF65-F5344CB8AC3E}">
        <p14:creationId xmlns:p14="http://schemas.microsoft.com/office/powerpoint/2010/main" val="7862045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27561C-6772-EB12-7832-494481F3787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485CED9-3D14-86D6-50EB-A7089B0DA2F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CE22776-116A-CBEC-06DA-2F318A8CD68A}"/>
              </a:ext>
            </a:extLst>
          </p:cNvPr>
          <p:cNvSpPr>
            <a:spLocks noGrp="1"/>
          </p:cNvSpPr>
          <p:nvPr>
            <p:ph type="dt" sz="half" idx="10"/>
          </p:nvPr>
        </p:nvSpPr>
        <p:spPr/>
        <p:txBody>
          <a:bodyPr/>
          <a:lstStyle/>
          <a:p>
            <a:fld id="{2C190144-D897-49B7-81C9-3EE9D22FA77C}" type="datetimeFigureOut">
              <a:rPr lang="en-US" smtClean="0"/>
              <a:t>6/13/2022</a:t>
            </a:fld>
            <a:endParaRPr lang="en-US"/>
          </a:p>
        </p:txBody>
      </p:sp>
      <p:sp>
        <p:nvSpPr>
          <p:cNvPr id="5" name="Footer Placeholder 4">
            <a:extLst>
              <a:ext uri="{FF2B5EF4-FFF2-40B4-BE49-F238E27FC236}">
                <a16:creationId xmlns:a16="http://schemas.microsoft.com/office/drawing/2014/main" id="{9849896C-B90D-121E-93BE-8BC26377565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553DD89-9CAB-860D-A4B7-7DD977E3D3AD}"/>
              </a:ext>
            </a:extLst>
          </p:cNvPr>
          <p:cNvSpPr>
            <a:spLocks noGrp="1"/>
          </p:cNvSpPr>
          <p:nvPr>
            <p:ph type="sldNum" sz="quarter" idx="12"/>
          </p:nvPr>
        </p:nvSpPr>
        <p:spPr/>
        <p:txBody>
          <a:bodyPr/>
          <a:lstStyle/>
          <a:p>
            <a:fld id="{04FB3C0F-47B0-496F-8CCC-1C0300856A81}" type="slidenum">
              <a:rPr lang="en-US" smtClean="0"/>
              <a:t>‹#›</a:t>
            </a:fld>
            <a:endParaRPr lang="en-US"/>
          </a:p>
        </p:txBody>
      </p:sp>
    </p:spTree>
    <p:extLst>
      <p:ext uri="{BB962C8B-B14F-4D97-AF65-F5344CB8AC3E}">
        <p14:creationId xmlns:p14="http://schemas.microsoft.com/office/powerpoint/2010/main" val="21851884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26F51E-71CC-C903-2BD3-D42D9FD3200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C0702F5-7924-3B09-A9CB-AEB09253196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3941456-54E4-5C74-B916-18E402306AF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00637D5-0016-A40F-AE63-F089261D44CE}"/>
              </a:ext>
            </a:extLst>
          </p:cNvPr>
          <p:cNvSpPr>
            <a:spLocks noGrp="1"/>
          </p:cNvSpPr>
          <p:nvPr>
            <p:ph type="dt" sz="half" idx="10"/>
          </p:nvPr>
        </p:nvSpPr>
        <p:spPr/>
        <p:txBody>
          <a:bodyPr/>
          <a:lstStyle/>
          <a:p>
            <a:fld id="{2C190144-D897-49B7-81C9-3EE9D22FA77C}" type="datetimeFigureOut">
              <a:rPr lang="en-US" smtClean="0"/>
              <a:t>6/13/2022</a:t>
            </a:fld>
            <a:endParaRPr lang="en-US"/>
          </a:p>
        </p:txBody>
      </p:sp>
      <p:sp>
        <p:nvSpPr>
          <p:cNvPr id="6" name="Footer Placeholder 5">
            <a:extLst>
              <a:ext uri="{FF2B5EF4-FFF2-40B4-BE49-F238E27FC236}">
                <a16:creationId xmlns:a16="http://schemas.microsoft.com/office/drawing/2014/main" id="{FC1861F6-A6ED-7141-8CDC-7775DEE71BD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FCCD70E-044D-87C5-47E9-8D6259F5EBAC}"/>
              </a:ext>
            </a:extLst>
          </p:cNvPr>
          <p:cNvSpPr>
            <a:spLocks noGrp="1"/>
          </p:cNvSpPr>
          <p:nvPr>
            <p:ph type="sldNum" sz="quarter" idx="12"/>
          </p:nvPr>
        </p:nvSpPr>
        <p:spPr/>
        <p:txBody>
          <a:bodyPr/>
          <a:lstStyle/>
          <a:p>
            <a:fld id="{04FB3C0F-47B0-496F-8CCC-1C0300856A81}" type="slidenum">
              <a:rPr lang="en-US" smtClean="0"/>
              <a:t>‹#›</a:t>
            </a:fld>
            <a:endParaRPr lang="en-US"/>
          </a:p>
        </p:txBody>
      </p:sp>
    </p:spTree>
    <p:extLst>
      <p:ext uri="{BB962C8B-B14F-4D97-AF65-F5344CB8AC3E}">
        <p14:creationId xmlns:p14="http://schemas.microsoft.com/office/powerpoint/2010/main" val="20056220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4CE5FB-DCC9-A74B-265C-1B497F6CC7B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10BCEDA-34EA-ADA4-767B-02A92C3BC4D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AB20CFC-CD0E-3CFB-87EB-96BA6AAFFFE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D79396E-3C0D-1D09-ECED-5C973F416CB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9E6FE1C-1E08-DF81-ABFB-94C7EC6A246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F50E16D-6FE8-3B49-52D2-F88E6227E00D}"/>
              </a:ext>
            </a:extLst>
          </p:cNvPr>
          <p:cNvSpPr>
            <a:spLocks noGrp="1"/>
          </p:cNvSpPr>
          <p:nvPr>
            <p:ph type="dt" sz="half" idx="10"/>
          </p:nvPr>
        </p:nvSpPr>
        <p:spPr/>
        <p:txBody>
          <a:bodyPr/>
          <a:lstStyle/>
          <a:p>
            <a:fld id="{2C190144-D897-49B7-81C9-3EE9D22FA77C}" type="datetimeFigureOut">
              <a:rPr lang="en-US" smtClean="0"/>
              <a:t>6/13/2022</a:t>
            </a:fld>
            <a:endParaRPr lang="en-US"/>
          </a:p>
        </p:txBody>
      </p:sp>
      <p:sp>
        <p:nvSpPr>
          <p:cNvPr id="8" name="Footer Placeholder 7">
            <a:extLst>
              <a:ext uri="{FF2B5EF4-FFF2-40B4-BE49-F238E27FC236}">
                <a16:creationId xmlns:a16="http://schemas.microsoft.com/office/drawing/2014/main" id="{19FAAB86-49E3-D131-2288-2EC3CCBD8C6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DC4F88F-836C-0C46-51C5-F489925B1C9C}"/>
              </a:ext>
            </a:extLst>
          </p:cNvPr>
          <p:cNvSpPr>
            <a:spLocks noGrp="1"/>
          </p:cNvSpPr>
          <p:nvPr>
            <p:ph type="sldNum" sz="quarter" idx="12"/>
          </p:nvPr>
        </p:nvSpPr>
        <p:spPr/>
        <p:txBody>
          <a:bodyPr/>
          <a:lstStyle/>
          <a:p>
            <a:fld id="{04FB3C0F-47B0-496F-8CCC-1C0300856A81}" type="slidenum">
              <a:rPr lang="en-US" smtClean="0"/>
              <a:t>‹#›</a:t>
            </a:fld>
            <a:endParaRPr lang="en-US"/>
          </a:p>
        </p:txBody>
      </p:sp>
    </p:spTree>
    <p:extLst>
      <p:ext uri="{BB962C8B-B14F-4D97-AF65-F5344CB8AC3E}">
        <p14:creationId xmlns:p14="http://schemas.microsoft.com/office/powerpoint/2010/main" val="19539097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F35C17-D684-63F9-4682-3DA51AABCC1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429B094-DE8E-C9DB-2D6B-582B244F4468}"/>
              </a:ext>
            </a:extLst>
          </p:cNvPr>
          <p:cNvSpPr>
            <a:spLocks noGrp="1"/>
          </p:cNvSpPr>
          <p:nvPr>
            <p:ph type="dt" sz="half" idx="10"/>
          </p:nvPr>
        </p:nvSpPr>
        <p:spPr/>
        <p:txBody>
          <a:bodyPr/>
          <a:lstStyle/>
          <a:p>
            <a:fld id="{2C190144-D897-49B7-81C9-3EE9D22FA77C}" type="datetimeFigureOut">
              <a:rPr lang="en-US" smtClean="0"/>
              <a:t>6/13/2022</a:t>
            </a:fld>
            <a:endParaRPr lang="en-US"/>
          </a:p>
        </p:txBody>
      </p:sp>
      <p:sp>
        <p:nvSpPr>
          <p:cNvPr id="4" name="Footer Placeholder 3">
            <a:extLst>
              <a:ext uri="{FF2B5EF4-FFF2-40B4-BE49-F238E27FC236}">
                <a16:creationId xmlns:a16="http://schemas.microsoft.com/office/drawing/2014/main" id="{DAFDCD6A-BD81-913B-1223-0C404DA6D4F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CC61FB3-CFFF-EC88-922F-59FE901059A8}"/>
              </a:ext>
            </a:extLst>
          </p:cNvPr>
          <p:cNvSpPr>
            <a:spLocks noGrp="1"/>
          </p:cNvSpPr>
          <p:nvPr>
            <p:ph type="sldNum" sz="quarter" idx="12"/>
          </p:nvPr>
        </p:nvSpPr>
        <p:spPr/>
        <p:txBody>
          <a:bodyPr/>
          <a:lstStyle/>
          <a:p>
            <a:fld id="{04FB3C0F-47B0-496F-8CCC-1C0300856A81}" type="slidenum">
              <a:rPr lang="en-US" smtClean="0"/>
              <a:t>‹#›</a:t>
            </a:fld>
            <a:endParaRPr lang="en-US"/>
          </a:p>
        </p:txBody>
      </p:sp>
    </p:spTree>
    <p:extLst>
      <p:ext uri="{BB962C8B-B14F-4D97-AF65-F5344CB8AC3E}">
        <p14:creationId xmlns:p14="http://schemas.microsoft.com/office/powerpoint/2010/main" val="7281650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69FB296-A5A4-056E-494D-44BB9C684C73}"/>
              </a:ext>
            </a:extLst>
          </p:cNvPr>
          <p:cNvSpPr>
            <a:spLocks noGrp="1"/>
          </p:cNvSpPr>
          <p:nvPr>
            <p:ph type="dt" sz="half" idx="10"/>
          </p:nvPr>
        </p:nvSpPr>
        <p:spPr/>
        <p:txBody>
          <a:bodyPr/>
          <a:lstStyle/>
          <a:p>
            <a:fld id="{2C190144-D897-49B7-81C9-3EE9D22FA77C}" type="datetimeFigureOut">
              <a:rPr lang="en-US" smtClean="0"/>
              <a:t>6/13/2022</a:t>
            </a:fld>
            <a:endParaRPr lang="en-US"/>
          </a:p>
        </p:txBody>
      </p:sp>
      <p:sp>
        <p:nvSpPr>
          <p:cNvPr id="3" name="Footer Placeholder 2">
            <a:extLst>
              <a:ext uri="{FF2B5EF4-FFF2-40B4-BE49-F238E27FC236}">
                <a16:creationId xmlns:a16="http://schemas.microsoft.com/office/drawing/2014/main" id="{31E4B9EC-207B-BDCD-6DAC-8B5569EDCF5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C08C198-D9C7-F288-9532-D2A0DB50D02B}"/>
              </a:ext>
            </a:extLst>
          </p:cNvPr>
          <p:cNvSpPr>
            <a:spLocks noGrp="1"/>
          </p:cNvSpPr>
          <p:nvPr>
            <p:ph type="sldNum" sz="quarter" idx="12"/>
          </p:nvPr>
        </p:nvSpPr>
        <p:spPr/>
        <p:txBody>
          <a:bodyPr/>
          <a:lstStyle/>
          <a:p>
            <a:fld id="{04FB3C0F-47B0-496F-8CCC-1C0300856A81}" type="slidenum">
              <a:rPr lang="en-US" smtClean="0"/>
              <a:t>‹#›</a:t>
            </a:fld>
            <a:endParaRPr lang="en-US"/>
          </a:p>
        </p:txBody>
      </p:sp>
    </p:spTree>
    <p:extLst>
      <p:ext uri="{BB962C8B-B14F-4D97-AF65-F5344CB8AC3E}">
        <p14:creationId xmlns:p14="http://schemas.microsoft.com/office/powerpoint/2010/main" val="41618716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8BCE7-A0C5-C953-4F99-80810346AC5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0A8D833-8D84-4D21-368E-1A20B0D92D8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3D2517B-13B0-DD7E-2296-83398F515E1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8DDFC9D-628E-271F-D8C2-BC6D96C08B9C}"/>
              </a:ext>
            </a:extLst>
          </p:cNvPr>
          <p:cNvSpPr>
            <a:spLocks noGrp="1"/>
          </p:cNvSpPr>
          <p:nvPr>
            <p:ph type="dt" sz="half" idx="10"/>
          </p:nvPr>
        </p:nvSpPr>
        <p:spPr/>
        <p:txBody>
          <a:bodyPr/>
          <a:lstStyle/>
          <a:p>
            <a:fld id="{2C190144-D897-49B7-81C9-3EE9D22FA77C}" type="datetimeFigureOut">
              <a:rPr lang="en-US" smtClean="0"/>
              <a:t>6/13/2022</a:t>
            </a:fld>
            <a:endParaRPr lang="en-US"/>
          </a:p>
        </p:txBody>
      </p:sp>
      <p:sp>
        <p:nvSpPr>
          <p:cNvPr id="6" name="Footer Placeholder 5">
            <a:extLst>
              <a:ext uri="{FF2B5EF4-FFF2-40B4-BE49-F238E27FC236}">
                <a16:creationId xmlns:a16="http://schemas.microsoft.com/office/drawing/2014/main" id="{A761C64D-DE28-FCE1-3994-6DB12AE57A6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43C9993-B44B-67B1-1456-B6075675E080}"/>
              </a:ext>
            </a:extLst>
          </p:cNvPr>
          <p:cNvSpPr>
            <a:spLocks noGrp="1"/>
          </p:cNvSpPr>
          <p:nvPr>
            <p:ph type="sldNum" sz="quarter" idx="12"/>
          </p:nvPr>
        </p:nvSpPr>
        <p:spPr/>
        <p:txBody>
          <a:bodyPr/>
          <a:lstStyle/>
          <a:p>
            <a:fld id="{04FB3C0F-47B0-496F-8CCC-1C0300856A81}" type="slidenum">
              <a:rPr lang="en-US" smtClean="0"/>
              <a:t>‹#›</a:t>
            </a:fld>
            <a:endParaRPr lang="en-US"/>
          </a:p>
        </p:txBody>
      </p:sp>
    </p:spTree>
    <p:extLst>
      <p:ext uri="{BB962C8B-B14F-4D97-AF65-F5344CB8AC3E}">
        <p14:creationId xmlns:p14="http://schemas.microsoft.com/office/powerpoint/2010/main" val="11585439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1A31A8-1E27-6010-8478-DEB3FDCE054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97CB503-9E5D-A3F0-2FDC-04E1D928727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86A1D28-0534-6777-8B02-BC732B4A129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108271B-DCB3-34C7-B4AE-2FE6D6E6E1F2}"/>
              </a:ext>
            </a:extLst>
          </p:cNvPr>
          <p:cNvSpPr>
            <a:spLocks noGrp="1"/>
          </p:cNvSpPr>
          <p:nvPr>
            <p:ph type="dt" sz="half" idx="10"/>
          </p:nvPr>
        </p:nvSpPr>
        <p:spPr/>
        <p:txBody>
          <a:bodyPr/>
          <a:lstStyle/>
          <a:p>
            <a:fld id="{2C190144-D897-49B7-81C9-3EE9D22FA77C}" type="datetimeFigureOut">
              <a:rPr lang="en-US" smtClean="0"/>
              <a:t>6/13/2022</a:t>
            </a:fld>
            <a:endParaRPr lang="en-US"/>
          </a:p>
        </p:txBody>
      </p:sp>
      <p:sp>
        <p:nvSpPr>
          <p:cNvPr id="6" name="Footer Placeholder 5">
            <a:extLst>
              <a:ext uri="{FF2B5EF4-FFF2-40B4-BE49-F238E27FC236}">
                <a16:creationId xmlns:a16="http://schemas.microsoft.com/office/drawing/2014/main" id="{CC874E40-D336-533C-303F-9E1AC2D1A0D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11C2DEA-E974-697A-F84A-6657216DBC17}"/>
              </a:ext>
            </a:extLst>
          </p:cNvPr>
          <p:cNvSpPr>
            <a:spLocks noGrp="1"/>
          </p:cNvSpPr>
          <p:nvPr>
            <p:ph type="sldNum" sz="quarter" idx="12"/>
          </p:nvPr>
        </p:nvSpPr>
        <p:spPr/>
        <p:txBody>
          <a:bodyPr/>
          <a:lstStyle/>
          <a:p>
            <a:fld id="{04FB3C0F-47B0-496F-8CCC-1C0300856A81}" type="slidenum">
              <a:rPr lang="en-US" smtClean="0"/>
              <a:t>‹#›</a:t>
            </a:fld>
            <a:endParaRPr lang="en-US"/>
          </a:p>
        </p:txBody>
      </p:sp>
    </p:spTree>
    <p:extLst>
      <p:ext uri="{BB962C8B-B14F-4D97-AF65-F5344CB8AC3E}">
        <p14:creationId xmlns:p14="http://schemas.microsoft.com/office/powerpoint/2010/main" val="10128516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C3837B3-A6B0-7B26-AE41-BA67473CFDE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05DAEAD-EC17-FDE7-E89E-30E564F42DC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32B27B1-892B-3739-36EC-1D9D619D9B9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C190144-D897-49B7-81C9-3EE9D22FA77C}" type="datetimeFigureOut">
              <a:rPr lang="en-US" smtClean="0"/>
              <a:t>6/13/2022</a:t>
            </a:fld>
            <a:endParaRPr lang="en-US"/>
          </a:p>
        </p:txBody>
      </p:sp>
      <p:sp>
        <p:nvSpPr>
          <p:cNvPr id="5" name="Footer Placeholder 4">
            <a:extLst>
              <a:ext uri="{FF2B5EF4-FFF2-40B4-BE49-F238E27FC236}">
                <a16:creationId xmlns:a16="http://schemas.microsoft.com/office/drawing/2014/main" id="{6249B2F7-CC72-F503-418C-EC112837F7B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355D841-179A-5605-D46A-2C256078643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4FB3C0F-47B0-496F-8CCC-1C0300856A81}" type="slidenum">
              <a:rPr lang="en-US" smtClean="0"/>
              <a:t>‹#›</a:t>
            </a:fld>
            <a:endParaRPr lang="en-US"/>
          </a:p>
        </p:txBody>
      </p:sp>
    </p:spTree>
    <p:extLst>
      <p:ext uri="{BB962C8B-B14F-4D97-AF65-F5344CB8AC3E}">
        <p14:creationId xmlns:p14="http://schemas.microsoft.com/office/powerpoint/2010/main" val="406430257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 Id="rId9" Type="http://schemas.openxmlformats.org/officeDocument/2006/relationships/image" Target="../media/image31.png"/></Relationships>
</file>

<file path=ppt/slides/_rels/slide14.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C02CA9-F13F-87A8-3394-9F1BBA795A83}"/>
              </a:ext>
            </a:extLst>
          </p:cNvPr>
          <p:cNvSpPr>
            <a:spLocks noGrp="1"/>
          </p:cNvSpPr>
          <p:nvPr>
            <p:ph type="ctrTitle"/>
          </p:nvPr>
        </p:nvSpPr>
        <p:spPr/>
        <p:txBody>
          <a:bodyPr/>
          <a:lstStyle/>
          <a:p>
            <a:pPr marL="0" marR="0" lvl="0" indent="0" defTabSz="914400" rtl="0" eaLnBrk="1" fontAlgn="auto" latinLnBrk="0" hangingPunct="1">
              <a:lnSpc>
                <a:spcPct val="90000"/>
              </a:lnSpc>
              <a:spcBef>
                <a:spcPts val="1000"/>
              </a:spcBef>
              <a:spcAft>
                <a:spcPts val="0"/>
              </a:spcAft>
              <a:tabLst/>
              <a:defRPr/>
            </a:pPr>
            <a:b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br>
            <a:b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br>
            <a:endParaRPr lang="en-US" dirty="0"/>
          </a:p>
        </p:txBody>
      </p:sp>
      <p:sp>
        <p:nvSpPr>
          <p:cNvPr id="3" name="Subtitle 2">
            <a:extLst>
              <a:ext uri="{FF2B5EF4-FFF2-40B4-BE49-F238E27FC236}">
                <a16:creationId xmlns:a16="http://schemas.microsoft.com/office/drawing/2014/main" id="{DC2B2F97-DAC7-F496-582F-B8D3BB56E231}"/>
              </a:ext>
            </a:extLst>
          </p:cNvPr>
          <p:cNvSpPr>
            <a:spLocks noGrp="1"/>
          </p:cNvSpPr>
          <p:nvPr>
            <p:ph type="subTitle" idx="1"/>
          </p:nvPr>
        </p:nvSpPr>
        <p:spPr>
          <a:xfrm>
            <a:off x="1524000" y="3033132"/>
            <a:ext cx="9144000" cy="2224668"/>
          </a:xfrm>
        </p:spPr>
        <p:txBody>
          <a:bodyPr>
            <a:normAutofit/>
          </a:bodyPr>
          <a:lstStyle/>
          <a:p>
            <a:endParaRPr lang="en-US" dirty="0"/>
          </a:p>
        </p:txBody>
      </p:sp>
      <p:pic>
        <p:nvPicPr>
          <p:cNvPr id="4" name="Picture 3">
            <a:extLst>
              <a:ext uri="{FF2B5EF4-FFF2-40B4-BE49-F238E27FC236}">
                <a16:creationId xmlns:a16="http://schemas.microsoft.com/office/drawing/2014/main" id="{709EFC19-B0C2-3037-DAF2-F8E8147464A9}"/>
              </a:ext>
            </a:extLst>
          </p:cNvPr>
          <p:cNvPicPr>
            <a:picLocks noChangeAspect="1"/>
          </p:cNvPicPr>
          <p:nvPr/>
        </p:nvPicPr>
        <p:blipFill>
          <a:blip r:embed="rId2"/>
          <a:stretch>
            <a:fillRect/>
          </a:stretch>
        </p:blipFill>
        <p:spPr>
          <a:xfrm>
            <a:off x="0" y="1"/>
            <a:ext cx="12192000" cy="6858000"/>
          </a:xfrm>
          <a:prstGeom prst="rect">
            <a:avLst/>
          </a:prstGeom>
        </p:spPr>
      </p:pic>
      <p:sp>
        <p:nvSpPr>
          <p:cNvPr id="5" name="TextBox 4">
            <a:extLst>
              <a:ext uri="{FF2B5EF4-FFF2-40B4-BE49-F238E27FC236}">
                <a16:creationId xmlns:a16="http://schemas.microsoft.com/office/drawing/2014/main" id="{A9664EA2-1A22-67F9-65BA-8942AF09318D}"/>
              </a:ext>
            </a:extLst>
          </p:cNvPr>
          <p:cNvSpPr txBox="1"/>
          <p:nvPr/>
        </p:nvSpPr>
        <p:spPr>
          <a:xfrm>
            <a:off x="1215342" y="1122363"/>
            <a:ext cx="9850055" cy="3649204"/>
          </a:xfrm>
          <a:prstGeom prst="rect">
            <a:avLst/>
          </a:prstGeom>
          <a:noFill/>
        </p:spPr>
        <p:txBody>
          <a:bodyPr wrap="square" rtlCol="0">
            <a:spAutoFit/>
          </a:body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2400" dirty="0">
                <a:solidFill>
                  <a:prstClr val="black"/>
                </a:solidFill>
                <a:latin typeface="Calibri" panose="020F0502020204030204"/>
              </a:rPr>
              <a:t>Capstone Final Project</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sz="2400" dirty="0">
              <a:solidFill>
                <a:prstClr val="black"/>
              </a:solidFill>
              <a:latin typeface="Calibri" panose="020F0502020204030204"/>
            </a:endParaRP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Emily Morelock</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CST499: Capstone for Computer Software Technology</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Amr </a:t>
            </a:r>
            <a:r>
              <a:rPr kumimoji="0" lang="en-US" sz="2400" b="0" i="0" u="none" strike="noStrike" kern="1200" cap="none" spc="0" normalizeH="0" baseline="0" noProof="0" dirty="0" err="1">
                <a:ln>
                  <a:noFill/>
                </a:ln>
                <a:solidFill>
                  <a:prstClr val="black"/>
                </a:solidFill>
                <a:effectLst/>
                <a:uLnTx/>
                <a:uFillTx/>
                <a:latin typeface="Calibri" panose="020F0502020204030204"/>
                <a:ea typeface="+mn-ea"/>
                <a:cs typeface="+mn-cs"/>
              </a:rPr>
              <a:t>Elchouemi</a:t>
            </a: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June 13, 2022</a:t>
            </a:r>
          </a:p>
        </p:txBody>
      </p:sp>
    </p:spTree>
    <p:extLst>
      <p:ext uri="{BB962C8B-B14F-4D97-AF65-F5344CB8AC3E}">
        <p14:creationId xmlns:p14="http://schemas.microsoft.com/office/powerpoint/2010/main" val="18006955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7553B4-EED7-D921-052C-A7276509FADC}"/>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4CB89A8F-3D99-BD2C-D4ED-5A0F7FAE5BDC}"/>
              </a:ext>
            </a:extLst>
          </p:cNvPr>
          <p:cNvPicPr>
            <a:picLocks noGrp="1" noChangeAspect="1"/>
          </p:cNvPicPr>
          <p:nvPr>
            <p:ph idx="1"/>
          </p:nvPr>
        </p:nvPicPr>
        <p:blipFill>
          <a:blip r:embed="rId2"/>
          <a:stretch>
            <a:fillRect/>
          </a:stretch>
        </p:blipFill>
        <p:spPr>
          <a:xfrm>
            <a:off x="0" y="0"/>
            <a:ext cx="12191999" cy="6858000"/>
          </a:xfrm>
          <a:prstGeom prst="rect">
            <a:avLst/>
          </a:prstGeom>
        </p:spPr>
      </p:pic>
      <p:sp>
        <p:nvSpPr>
          <p:cNvPr id="5" name="TextBox 4">
            <a:extLst>
              <a:ext uri="{FF2B5EF4-FFF2-40B4-BE49-F238E27FC236}">
                <a16:creationId xmlns:a16="http://schemas.microsoft.com/office/drawing/2014/main" id="{5B8FE49D-2C68-BD4B-EB08-63A22ED01AA6}"/>
              </a:ext>
            </a:extLst>
          </p:cNvPr>
          <p:cNvSpPr txBox="1"/>
          <p:nvPr/>
        </p:nvSpPr>
        <p:spPr>
          <a:xfrm>
            <a:off x="162044" y="103515"/>
            <a:ext cx="6123008" cy="1815882"/>
          </a:xfrm>
          <a:prstGeom prst="rect">
            <a:avLst/>
          </a:prstGeom>
          <a:noFill/>
        </p:spPr>
        <p:txBody>
          <a:bodyPr wrap="square" rtlCol="0">
            <a:spAutoFit/>
          </a:bodyPr>
          <a:lstStyle/>
          <a:p>
            <a:r>
              <a:rPr lang="en-US" sz="2800" b="1" dirty="0">
                <a:latin typeface="Times New Roman" panose="02020603050405020304" pitchFamily="18" charset="0"/>
                <a:cs typeface="Times New Roman" panose="02020603050405020304" pitchFamily="18" charset="0"/>
              </a:rPr>
              <a:t>Landing Page</a:t>
            </a:r>
          </a:p>
          <a:p>
            <a:r>
              <a:rPr lang="en-US" sz="2800" dirty="0">
                <a:latin typeface="Times New Roman" panose="02020603050405020304" pitchFamily="18" charset="0"/>
                <a:cs typeface="Times New Roman" panose="02020603050405020304" pitchFamily="18" charset="0"/>
              </a:rPr>
              <a:t>This is the page that the users will see when they first go to the URL that hosts the university website. </a:t>
            </a:r>
          </a:p>
        </p:txBody>
      </p:sp>
      <p:pic>
        <p:nvPicPr>
          <p:cNvPr id="7" name="Picture 6" descr="Graphical user interface, website&#10;&#10;Description automatically generated">
            <a:extLst>
              <a:ext uri="{FF2B5EF4-FFF2-40B4-BE49-F238E27FC236}">
                <a16:creationId xmlns:a16="http://schemas.microsoft.com/office/drawing/2014/main" id="{C8536139-63AD-7B08-87DF-F1096A0B57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35391" y="2055813"/>
            <a:ext cx="8036689" cy="4520638"/>
          </a:xfrm>
          <a:prstGeom prst="rect">
            <a:avLst/>
          </a:prstGeom>
        </p:spPr>
      </p:pic>
    </p:spTree>
    <p:extLst>
      <p:ext uri="{BB962C8B-B14F-4D97-AF65-F5344CB8AC3E}">
        <p14:creationId xmlns:p14="http://schemas.microsoft.com/office/powerpoint/2010/main" val="35333070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4869EC-62D0-7F64-80E9-08853A198E45}"/>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C9F15B86-F1BC-341C-8800-8DBBBFA21724}"/>
              </a:ext>
            </a:extLst>
          </p:cNvPr>
          <p:cNvPicPr>
            <a:picLocks noGrp="1" noChangeAspect="1"/>
          </p:cNvPicPr>
          <p:nvPr>
            <p:ph idx="1"/>
          </p:nvPr>
        </p:nvPicPr>
        <p:blipFill>
          <a:blip r:embed="rId2"/>
          <a:stretch>
            <a:fillRect/>
          </a:stretch>
        </p:blipFill>
        <p:spPr>
          <a:xfrm>
            <a:off x="0" y="0"/>
            <a:ext cx="12192000" cy="6858000"/>
          </a:xfrm>
          <a:prstGeom prst="rect">
            <a:avLst/>
          </a:prstGeom>
        </p:spPr>
      </p:pic>
      <p:sp>
        <p:nvSpPr>
          <p:cNvPr id="6" name="TextBox 5">
            <a:extLst>
              <a:ext uri="{FF2B5EF4-FFF2-40B4-BE49-F238E27FC236}">
                <a16:creationId xmlns:a16="http://schemas.microsoft.com/office/drawing/2014/main" id="{B6704A7B-FB87-8BAA-973B-DDACC32AEB96}"/>
              </a:ext>
            </a:extLst>
          </p:cNvPr>
          <p:cNvSpPr txBox="1"/>
          <p:nvPr/>
        </p:nvSpPr>
        <p:spPr>
          <a:xfrm>
            <a:off x="340488" y="317250"/>
            <a:ext cx="10065153" cy="707886"/>
          </a:xfrm>
          <a:prstGeom prst="rect">
            <a:avLst/>
          </a:prstGeom>
          <a:noFill/>
        </p:spPr>
        <p:txBody>
          <a:bodyPr wrap="square" rtlCol="0">
            <a:spAutoFit/>
          </a:bodyPr>
          <a:lstStyle/>
          <a:p>
            <a:r>
              <a:rPr lang="en-US" sz="2000" b="1" dirty="0">
                <a:latin typeface="Times New Roman" panose="02020603050405020304" pitchFamily="18" charset="0"/>
                <a:cs typeface="Times New Roman" panose="02020603050405020304" pitchFamily="18" charset="0"/>
              </a:rPr>
              <a:t>Log In Page</a:t>
            </a:r>
          </a:p>
          <a:p>
            <a:r>
              <a:rPr lang="en-US" sz="2000" dirty="0">
                <a:latin typeface="Times New Roman" panose="02020603050405020304" pitchFamily="18" charset="0"/>
                <a:cs typeface="Times New Roman" panose="02020603050405020304" pitchFamily="18" charset="0"/>
              </a:rPr>
              <a:t>This page will be for registered users and will go to a profile with user interaction.</a:t>
            </a:r>
          </a:p>
        </p:txBody>
      </p:sp>
      <p:pic>
        <p:nvPicPr>
          <p:cNvPr id="8" name="Picture 7" descr="Graphical user interface, website&#10;&#10;Description automatically generated">
            <a:extLst>
              <a:ext uri="{FF2B5EF4-FFF2-40B4-BE49-F238E27FC236}">
                <a16:creationId xmlns:a16="http://schemas.microsoft.com/office/drawing/2014/main" id="{347AB73E-62D6-6906-D2D0-E0373FB611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0488" y="1340162"/>
            <a:ext cx="5216324" cy="2934182"/>
          </a:xfrm>
          <a:prstGeom prst="rect">
            <a:avLst/>
          </a:prstGeom>
        </p:spPr>
      </p:pic>
      <p:pic>
        <p:nvPicPr>
          <p:cNvPr id="10" name="Picture 9" descr="Graphical user interface, application, website&#10;&#10;Description automatically generated">
            <a:extLst>
              <a:ext uri="{FF2B5EF4-FFF2-40B4-BE49-F238E27FC236}">
                <a16:creationId xmlns:a16="http://schemas.microsoft.com/office/drawing/2014/main" id="{3558A1B6-9903-042D-E5F7-7B04ED68894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13053" y="1357131"/>
            <a:ext cx="5216323" cy="2934181"/>
          </a:xfrm>
          <a:prstGeom prst="rect">
            <a:avLst/>
          </a:prstGeom>
        </p:spPr>
      </p:pic>
    </p:spTree>
    <p:extLst>
      <p:ext uri="{BB962C8B-B14F-4D97-AF65-F5344CB8AC3E}">
        <p14:creationId xmlns:p14="http://schemas.microsoft.com/office/powerpoint/2010/main" val="41328707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5EB641-198E-61CA-E478-543A10C26E09}"/>
              </a:ext>
            </a:extLst>
          </p:cNvPr>
          <p:cNvSpPr>
            <a:spLocks noGrp="1"/>
          </p:cNvSpPr>
          <p:nvPr>
            <p:ph type="title"/>
          </p:nvPr>
        </p:nvSpPr>
        <p:spPr/>
        <p:txBody>
          <a:bodyPr/>
          <a:lstStyle/>
          <a:p>
            <a:endParaRPr lang="en-US" dirty="0"/>
          </a:p>
        </p:txBody>
      </p:sp>
      <p:pic>
        <p:nvPicPr>
          <p:cNvPr id="4" name="Content Placeholder 3">
            <a:extLst>
              <a:ext uri="{FF2B5EF4-FFF2-40B4-BE49-F238E27FC236}">
                <a16:creationId xmlns:a16="http://schemas.microsoft.com/office/drawing/2014/main" id="{7EDDECEF-03C7-68A3-B449-4090BCF02D21}"/>
              </a:ext>
            </a:extLst>
          </p:cNvPr>
          <p:cNvPicPr>
            <a:picLocks noGrp="1" noChangeAspect="1"/>
          </p:cNvPicPr>
          <p:nvPr>
            <p:ph idx="1"/>
          </p:nvPr>
        </p:nvPicPr>
        <p:blipFill>
          <a:blip r:embed="rId2"/>
          <a:stretch>
            <a:fillRect/>
          </a:stretch>
        </p:blipFill>
        <p:spPr>
          <a:xfrm>
            <a:off x="1" y="0"/>
            <a:ext cx="12192000" cy="6858000"/>
          </a:xfrm>
          <a:prstGeom prst="rect">
            <a:avLst/>
          </a:prstGeom>
        </p:spPr>
      </p:pic>
      <p:sp>
        <p:nvSpPr>
          <p:cNvPr id="5" name="TextBox 4">
            <a:extLst>
              <a:ext uri="{FF2B5EF4-FFF2-40B4-BE49-F238E27FC236}">
                <a16:creationId xmlns:a16="http://schemas.microsoft.com/office/drawing/2014/main" id="{5363E674-78D5-ACA2-4049-707B170ECA18}"/>
              </a:ext>
            </a:extLst>
          </p:cNvPr>
          <p:cNvSpPr txBox="1"/>
          <p:nvPr/>
        </p:nvSpPr>
        <p:spPr>
          <a:xfrm>
            <a:off x="312516" y="72737"/>
            <a:ext cx="5960963" cy="584775"/>
          </a:xfrm>
          <a:prstGeom prst="rect">
            <a:avLst/>
          </a:prstGeom>
          <a:noFill/>
        </p:spPr>
        <p:txBody>
          <a:bodyPr wrap="square" rtlCol="0">
            <a:spAutoFit/>
          </a:bodyPr>
          <a:lstStyle/>
          <a:p>
            <a:r>
              <a:rPr lang="en-US" sz="3200" b="1" dirty="0">
                <a:latin typeface="Times New Roman" panose="02020603050405020304" pitchFamily="18" charset="0"/>
                <a:cs typeface="Times New Roman" panose="02020603050405020304" pitchFamily="18" charset="0"/>
              </a:rPr>
              <a:t>Class and Enrollment Pages</a:t>
            </a:r>
          </a:p>
        </p:txBody>
      </p:sp>
      <p:pic>
        <p:nvPicPr>
          <p:cNvPr id="7" name="Picture 6" descr="Graphical user interface, website&#10;&#10;Description automatically generated">
            <a:extLst>
              <a:ext uri="{FF2B5EF4-FFF2-40B4-BE49-F238E27FC236}">
                <a16:creationId xmlns:a16="http://schemas.microsoft.com/office/drawing/2014/main" id="{6269C4D0-5631-95AE-7994-5760F63CB2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9919" y="730249"/>
            <a:ext cx="4797779" cy="2698751"/>
          </a:xfrm>
          <a:prstGeom prst="rect">
            <a:avLst/>
          </a:prstGeom>
        </p:spPr>
      </p:pic>
      <p:pic>
        <p:nvPicPr>
          <p:cNvPr id="9" name="Picture 8" descr="A screenshot of a computer&#10;&#10;Description automatically generated">
            <a:extLst>
              <a:ext uri="{FF2B5EF4-FFF2-40B4-BE49-F238E27FC236}">
                <a16:creationId xmlns:a16="http://schemas.microsoft.com/office/drawing/2014/main" id="{543258A5-3F28-E224-98A0-948672888E7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37616" y="739192"/>
            <a:ext cx="4681317" cy="2633241"/>
          </a:xfrm>
          <a:prstGeom prst="rect">
            <a:avLst/>
          </a:prstGeom>
        </p:spPr>
      </p:pic>
      <p:pic>
        <p:nvPicPr>
          <p:cNvPr id="11" name="Picture 10" descr="Graphical user interface&#10;&#10;Description automatically generated">
            <a:extLst>
              <a:ext uri="{FF2B5EF4-FFF2-40B4-BE49-F238E27FC236}">
                <a16:creationId xmlns:a16="http://schemas.microsoft.com/office/drawing/2014/main" id="{02AE2344-441E-A430-0CB7-5ECE197C0B2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9919" y="3732835"/>
            <a:ext cx="4506410" cy="2534856"/>
          </a:xfrm>
          <a:prstGeom prst="rect">
            <a:avLst/>
          </a:prstGeom>
        </p:spPr>
      </p:pic>
      <p:pic>
        <p:nvPicPr>
          <p:cNvPr id="13" name="Picture 12" descr="Graphical user interface, application&#10;&#10;Description automatically generated">
            <a:extLst>
              <a:ext uri="{FF2B5EF4-FFF2-40B4-BE49-F238E27FC236}">
                <a16:creationId xmlns:a16="http://schemas.microsoft.com/office/drawing/2014/main" id="{5BC212A3-BCF5-960E-A970-BFA66E97F7F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27929" y="3545540"/>
            <a:ext cx="3285801" cy="1848263"/>
          </a:xfrm>
          <a:prstGeom prst="rect">
            <a:avLst/>
          </a:prstGeom>
        </p:spPr>
      </p:pic>
      <p:pic>
        <p:nvPicPr>
          <p:cNvPr id="15" name="Picture 14" descr="Graphical user interface, application&#10;&#10;Description automatically generated">
            <a:extLst>
              <a:ext uri="{FF2B5EF4-FFF2-40B4-BE49-F238E27FC236}">
                <a16:creationId xmlns:a16="http://schemas.microsoft.com/office/drawing/2014/main" id="{A1CB4A43-8008-89E2-5BF0-23215C8AAFE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216740" y="4514127"/>
            <a:ext cx="3755341" cy="2112379"/>
          </a:xfrm>
          <a:prstGeom prst="rect">
            <a:avLst/>
          </a:prstGeom>
        </p:spPr>
      </p:pic>
    </p:spTree>
    <p:extLst>
      <p:ext uri="{BB962C8B-B14F-4D97-AF65-F5344CB8AC3E}">
        <p14:creationId xmlns:p14="http://schemas.microsoft.com/office/powerpoint/2010/main" val="30701514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1C73F7-F9A9-C5E7-4D20-C8EB50005F0A}"/>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D3B2422B-B8A6-EBD6-9FF9-58DDE7C1E5D2}"/>
              </a:ext>
            </a:extLst>
          </p:cNvPr>
          <p:cNvPicPr>
            <a:picLocks noGrp="1" noChangeAspect="1"/>
          </p:cNvPicPr>
          <p:nvPr>
            <p:ph idx="1"/>
          </p:nvPr>
        </p:nvPicPr>
        <p:blipFill>
          <a:blip r:embed="rId2"/>
          <a:stretch>
            <a:fillRect/>
          </a:stretch>
        </p:blipFill>
        <p:spPr>
          <a:xfrm>
            <a:off x="0" y="0"/>
            <a:ext cx="12192000" cy="6857999"/>
          </a:xfrm>
          <a:prstGeom prst="rect">
            <a:avLst/>
          </a:prstGeom>
        </p:spPr>
      </p:pic>
      <p:sp>
        <p:nvSpPr>
          <p:cNvPr id="5" name="TextBox 4">
            <a:extLst>
              <a:ext uri="{FF2B5EF4-FFF2-40B4-BE49-F238E27FC236}">
                <a16:creationId xmlns:a16="http://schemas.microsoft.com/office/drawing/2014/main" id="{2025395C-A6B3-EC1C-B0D4-E80DE38A57A0}"/>
              </a:ext>
            </a:extLst>
          </p:cNvPr>
          <p:cNvSpPr txBox="1"/>
          <p:nvPr/>
        </p:nvSpPr>
        <p:spPr>
          <a:xfrm>
            <a:off x="138896" y="139821"/>
            <a:ext cx="5359079" cy="646331"/>
          </a:xfrm>
          <a:prstGeom prst="rect">
            <a:avLst/>
          </a:prstGeom>
          <a:noFill/>
        </p:spPr>
        <p:txBody>
          <a:bodyPr wrap="square" rtlCol="0">
            <a:spAutoFit/>
          </a:bodyPr>
          <a:lstStyle/>
          <a:p>
            <a:r>
              <a:rPr lang="en-US" sz="3600" dirty="0">
                <a:latin typeface="Times New Roman" panose="02020603050405020304" pitchFamily="18" charset="0"/>
                <a:cs typeface="Times New Roman" panose="02020603050405020304" pitchFamily="18" charset="0"/>
              </a:rPr>
              <a:t>MySQL Database</a:t>
            </a:r>
          </a:p>
        </p:txBody>
      </p:sp>
      <p:pic>
        <p:nvPicPr>
          <p:cNvPr id="7" name="Picture 6" descr="Graphical user interface, text, application&#10;&#10;Description automatically generated">
            <a:extLst>
              <a:ext uri="{FF2B5EF4-FFF2-40B4-BE49-F238E27FC236}">
                <a16:creationId xmlns:a16="http://schemas.microsoft.com/office/drawing/2014/main" id="{0C628492-2E76-7E90-FE29-5815027830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896" y="982780"/>
            <a:ext cx="3970117" cy="2233191"/>
          </a:xfrm>
          <a:prstGeom prst="rect">
            <a:avLst/>
          </a:prstGeom>
        </p:spPr>
      </p:pic>
      <p:pic>
        <p:nvPicPr>
          <p:cNvPr id="9" name="Picture 8" descr="A screenshot of a computer&#10;&#10;Description automatically generated">
            <a:extLst>
              <a:ext uri="{FF2B5EF4-FFF2-40B4-BE49-F238E27FC236}">
                <a16:creationId xmlns:a16="http://schemas.microsoft.com/office/drawing/2014/main" id="{80529D61-D961-CBF5-F628-EAC285C7AD6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09013" y="982780"/>
            <a:ext cx="4084578" cy="2297575"/>
          </a:xfrm>
          <a:prstGeom prst="rect">
            <a:avLst/>
          </a:prstGeom>
        </p:spPr>
      </p:pic>
      <p:pic>
        <p:nvPicPr>
          <p:cNvPr id="11" name="Picture 10" descr="A screenshot of a computer&#10;&#10;Description automatically generated">
            <a:extLst>
              <a:ext uri="{FF2B5EF4-FFF2-40B4-BE49-F238E27FC236}">
                <a16:creationId xmlns:a16="http://schemas.microsoft.com/office/drawing/2014/main" id="{EC138F9C-DBCE-504A-F8DC-9BABC900EC4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93591" y="982780"/>
            <a:ext cx="3970118" cy="2233191"/>
          </a:xfrm>
          <a:prstGeom prst="rect">
            <a:avLst/>
          </a:prstGeom>
        </p:spPr>
      </p:pic>
      <p:pic>
        <p:nvPicPr>
          <p:cNvPr id="13" name="Picture 12" descr="Graphical user interface, application, table&#10;&#10;Description automatically generated">
            <a:extLst>
              <a:ext uri="{FF2B5EF4-FFF2-40B4-BE49-F238E27FC236}">
                <a16:creationId xmlns:a16="http://schemas.microsoft.com/office/drawing/2014/main" id="{65FDB9FE-9C07-D010-7C8D-93E5FD8C5F8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72913" y="5247310"/>
            <a:ext cx="2920678" cy="1642881"/>
          </a:xfrm>
          <a:prstGeom prst="rect">
            <a:avLst/>
          </a:prstGeom>
        </p:spPr>
      </p:pic>
      <p:pic>
        <p:nvPicPr>
          <p:cNvPr id="15" name="Picture 14" descr="Graphical user interface, text, application, email&#10;&#10;Description automatically generated">
            <a:extLst>
              <a:ext uri="{FF2B5EF4-FFF2-40B4-BE49-F238E27FC236}">
                <a16:creationId xmlns:a16="http://schemas.microsoft.com/office/drawing/2014/main" id="{F1C43F63-B7CF-2945-D798-4F64CF88258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874229" y="3201520"/>
            <a:ext cx="3545711" cy="1994462"/>
          </a:xfrm>
          <a:prstGeom prst="rect">
            <a:avLst/>
          </a:prstGeom>
        </p:spPr>
      </p:pic>
      <p:pic>
        <p:nvPicPr>
          <p:cNvPr id="17" name="Picture 16" descr="A screenshot of a computer&#10;&#10;Description automatically generated">
            <a:extLst>
              <a:ext uri="{FF2B5EF4-FFF2-40B4-BE49-F238E27FC236}">
                <a16:creationId xmlns:a16="http://schemas.microsoft.com/office/drawing/2014/main" id="{74649439-E1E4-3F7A-5CC1-45658F89D63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405795" y="3280355"/>
            <a:ext cx="3545710" cy="1994462"/>
          </a:xfrm>
          <a:prstGeom prst="rect">
            <a:avLst/>
          </a:prstGeom>
        </p:spPr>
      </p:pic>
      <p:pic>
        <p:nvPicPr>
          <p:cNvPr id="19" name="Picture 18" descr="A screenshot of a computer&#10;&#10;Description automatically generated">
            <a:extLst>
              <a:ext uri="{FF2B5EF4-FFF2-40B4-BE49-F238E27FC236}">
                <a16:creationId xmlns:a16="http://schemas.microsoft.com/office/drawing/2014/main" id="{58A94FA2-571D-7F14-D171-54AC52904B1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214" y="4277586"/>
            <a:ext cx="4494835" cy="2528345"/>
          </a:xfrm>
          <a:prstGeom prst="rect">
            <a:avLst/>
          </a:prstGeom>
        </p:spPr>
      </p:pic>
    </p:spTree>
    <p:extLst>
      <p:ext uri="{BB962C8B-B14F-4D97-AF65-F5344CB8AC3E}">
        <p14:creationId xmlns:p14="http://schemas.microsoft.com/office/powerpoint/2010/main" val="6467359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EA3E4-FED8-742B-4718-216CD18A5E84}"/>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2D1EC09B-FB56-DFCF-2571-91E20CC06151}"/>
              </a:ext>
            </a:extLst>
          </p:cNvPr>
          <p:cNvPicPr>
            <a:picLocks noGrp="1" noChangeAspect="1"/>
          </p:cNvPicPr>
          <p:nvPr>
            <p:ph idx="1"/>
          </p:nvPr>
        </p:nvPicPr>
        <p:blipFill>
          <a:blip r:embed="rId2"/>
          <a:stretch>
            <a:fillRect/>
          </a:stretch>
        </p:blipFill>
        <p:spPr>
          <a:xfrm>
            <a:off x="0" y="0"/>
            <a:ext cx="12192000" cy="6858000"/>
          </a:xfrm>
          <a:prstGeom prst="rect">
            <a:avLst/>
          </a:prstGeom>
        </p:spPr>
      </p:pic>
      <p:sp>
        <p:nvSpPr>
          <p:cNvPr id="5" name="TextBox 4">
            <a:extLst>
              <a:ext uri="{FF2B5EF4-FFF2-40B4-BE49-F238E27FC236}">
                <a16:creationId xmlns:a16="http://schemas.microsoft.com/office/drawing/2014/main" id="{A1B46255-ECA3-1455-1194-EABEB1F83397}"/>
              </a:ext>
            </a:extLst>
          </p:cNvPr>
          <p:cNvSpPr txBox="1"/>
          <p:nvPr/>
        </p:nvSpPr>
        <p:spPr>
          <a:xfrm>
            <a:off x="370390" y="365125"/>
            <a:ext cx="5278056" cy="707886"/>
          </a:xfrm>
          <a:prstGeom prst="rect">
            <a:avLst/>
          </a:prstGeom>
          <a:noFill/>
        </p:spPr>
        <p:txBody>
          <a:bodyPr wrap="square" rtlCol="0">
            <a:spAutoFit/>
          </a:bodyPr>
          <a:lstStyle/>
          <a:p>
            <a:r>
              <a:rPr lang="en-US" sz="4000" b="1" dirty="0">
                <a:latin typeface="Times New Roman" panose="02020603050405020304" pitchFamily="18" charset="0"/>
                <a:cs typeface="Times New Roman" panose="02020603050405020304" pitchFamily="18" charset="0"/>
              </a:rPr>
              <a:t>PHP Code</a:t>
            </a:r>
          </a:p>
        </p:txBody>
      </p:sp>
      <p:pic>
        <p:nvPicPr>
          <p:cNvPr id="7" name="Picture 6" descr="A screenshot of a computer&#10;&#10;Description automatically generated">
            <a:extLst>
              <a:ext uri="{FF2B5EF4-FFF2-40B4-BE49-F238E27FC236}">
                <a16:creationId xmlns:a16="http://schemas.microsoft.com/office/drawing/2014/main" id="{C943F8AF-8E49-F8B9-FD3F-8CC0E9622B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13500" y="0"/>
            <a:ext cx="3703899" cy="2083443"/>
          </a:xfrm>
          <a:prstGeom prst="rect">
            <a:avLst/>
          </a:prstGeom>
        </p:spPr>
      </p:pic>
      <p:pic>
        <p:nvPicPr>
          <p:cNvPr id="9" name="Picture 8" descr="A screenshot of a computer&#10;&#10;Description automatically generated">
            <a:extLst>
              <a:ext uri="{FF2B5EF4-FFF2-40B4-BE49-F238E27FC236}">
                <a16:creationId xmlns:a16="http://schemas.microsoft.com/office/drawing/2014/main" id="{BB110C6C-122A-42D9-2AAA-1D352038A2C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64315" y="2303362"/>
            <a:ext cx="4002268" cy="2251276"/>
          </a:xfrm>
          <a:prstGeom prst="rect">
            <a:avLst/>
          </a:prstGeom>
        </p:spPr>
      </p:pic>
      <p:pic>
        <p:nvPicPr>
          <p:cNvPr id="11" name="Picture 10" descr="A screenshot of a computer&#10;&#10;Description automatically generated">
            <a:extLst>
              <a:ext uri="{FF2B5EF4-FFF2-40B4-BE49-F238E27FC236}">
                <a16:creationId xmlns:a16="http://schemas.microsoft.com/office/drawing/2014/main" id="{2B28F782-A6D4-C4CF-2683-568828111A8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64008" y="4664597"/>
            <a:ext cx="3703899" cy="2083443"/>
          </a:xfrm>
          <a:prstGeom prst="rect">
            <a:avLst/>
          </a:prstGeom>
        </p:spPr>
      </p:pic>
      <p:pic>
        <p:nvPicPr>
          <p:cNvPr id="13" name="Picture 12" descr="A screenshot of a computer&#10;&#10;Description automatically generated">
            <a:extLst>
              <a:ext uri="{FF2B5EF4-FFF2-40B4-BE49-F238E27FC236}">
                <a16:creationId xmlns:a16="http://schemas.microsoft.com/office/drawing/2014/main" id="{C77A0A1D-F82D-2AD2-3BC5-5D4884F5A57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96496" y="365125"/>
            <a:ext cx="3703900" cy="2083444"/>
          </a:xfrm>
          <a:prstGeom prst="rect">
            <a:avLst/>
          </a:prstGeom>
        </p:spPr>
      </p:pic>
      <p:pic>
        <p:nvPicPr>
          <p:cNvPr id="15" name="Picture 14" descr="A screenshot of a computer&#10;&#10;Description automatically generated">
            <a:extLst>
              <a:ext uri="{FF2B5EF4-FFF2-40B4-BE49-F238E27FC236}">
                <a16:creationId xmlns:a16="http://schemas.microsoft.com/office/drawing/2014/main" id="{FEADD4CF-7690-C238-0AEF-529E271533D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73276" y="2448569"/>
            <a:ext cx="3485978" cy="1960863"/>
          </a:xfrm>
          <a:prstGeom prst="rect">
            <a:avLst/>
          </a:prstGeom>
        </p:spPr>
      </p:pic>
      <p:pic>
        <p:nvPicPr>
          <p:cNvPr id="17" name="Picture 16" descr="A screenshot of a computer&#10;&#10;Description automatically generated">
            <a:extLst>
              <a:ext uri="{FF2B5EF4-FFF2-40B4-BE49-F238E27FC236}">
                <a16:creationId xmlns:a16="http://schemas.microsoft.com/office/drawing/2014/main" id="{0FE3C995-7150-9447-1492-32052935AF9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682389" y="4293685"/>
            <a:ext cx="4157526" cy="2338608"/>
          </a:xfrm>
          <a:prstGeom prst="rect">
            <a:avLst/>
          </a:prstGeom>
        </p:spPr>
      </p:pic>
    </p:spTree>
    <p:extLst>
      <p:ext uri="{BB962C8B-B14F-4D97-AF65-F5344CB8AC3E}">
        <p14:creationId xmlns:p14="http://schemas.microsoft.com/office/powerpoint/2010/main" val="37433945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AEA2D4-71E7-F089-1556-EA5EC6C9B50B}"/>
              </a:ext>
            </a:extLst>
          </p:cNvPr>
          <p:cNvSpPr>
            <a:spLocks noGrp="1"/>
          </p:cNvSpPr>
          <p:nvPr>
            <p:ph type="title"/>
          </p:nvPr>
        </p:nvSpPr>
        <p:spPr/>
        <p:txBody>
          <a:bodyPr/>
          <a:lstStyle/>
          <a:p>
            <a:r>
              <a:rPr lang="en-US" dirty="0"/>
              <a:t>SRS Document Key Aspects</a:t>
            </a:r>
          </a:p>
        </p:txBody>
      </p:sp>
      <p:sp>
        <p:nvSpPr>
          <p:cNvPr id="3" name="Content Placeholder 2">
            <a:extLst>
              <a:ext uri="{FF2B5EF4-FFF2-40B4-BE49-F238E27FC236}">
                <a16:creationId xmlns:a16="http://schemas.microsoft.com/office/drawing/2014/main" id="{7C089325-D030-E4AE-88B1-9D9E16A7CDBA}"/>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B28C05C1-ED12-FD16-8820-BBF9A033EB1E}"/>
              </a:ext>
            </a:extLst>
          </p:cNvPr>
          <p:cNvPicPr>
            <a:picLocks noChangeAspect="1"/>
          </p:cNvPicPr>
          <p:nvPr/>
        </p:nvPicPr>
        <p:blipFill>
          <a:blip r:embed="rId2"/>
          <a:stretch>
            <a:fillRect/>
          </a:stretch>
        </p:blipFill>
        <p:spPr>
          <a:xfrm>
            <a:off x="0" y="0"/>
            <a:ext cx="12192000" cy="6858000"/>
          </a:xfrm>
          <a:prstGeom prst="rect">
            <a:avLst/>
          </a:prstGeom>
        </p:spPr>
      </p:pic>
      <p:sp>
        <p:nvSpPr>
          <p:cNvPr id="5" name="TextBox 4">
            <a:extLst>
              <a:ext uri="{FF2B5EF4-FFF2-40B4-BE49-F238E27FC236}">
                <a16:creationId xmlns:a16="http://schemas.microsoft.com/office/drawing/2014/main" id="{EFD3DD3A-3F3A-AE55-16EA-02EBC1B0BB9C}"/>
              </a:ext>
            </a:extLst>
          </p:cNvPr>
          <p:cNvSpPr txBox="1"/>
          <p:nvPr/>
        </p:nvSpPr>
        <p:spPr>
          <a:xfrm>
            <a:off x="451413" y="365125"/>
            <a:ext cx="11308465" cy="4678204"/>
          </a:xfrm>
          <a:prstGeom prst="rect">
            <a:avLst/>
          </a:prstGeom>
          <a:noFill/>
        </p:spPr>
        <p:txBody>
          <a:bodyPr wrap="square" rtlCol="0">
            <a:spAutoFit/>
          </a:bodyPr>
          <a:lstStyle/>
          <a:p>
            <a:r>
              <a:rPr lang="en-US" sz="4000" b="1" dirty="0"/>
              <a:t>SRS Document Key Aspects</a:t>
            </a:r>
          </a:p>
          <a:p>
            <a:endParaRPr lang="en-US" dirty="0"/>
          </a:p>
          <a:p>
            <a:pPr marL="342900" indent="-342900">
              <a:buAutoNum type="arabicPeriod"/>
            </a:pPr>
            <a:r>
              <a:rPr lang="en-US" sz="4000" dirty="0"/>
              <a:t>Introduction</a:t>
            </a:r>
          </a:p>
          <a:p>
            <a:pPr marL="342900" indent="-342900">
              <a:buAutoNum type="arabicPeriod"/>
            </a:pPr>
            <a:r>
              <a:rPr lang="en-US" sz="4000" dirty="0"/>
              <a:t>Product Perspective</a:t>
            </a:r>
          </a:p>
          <a:p>
            <a:pPr marL="342900" indent="-342900">
              <a:buAutoNum type="arabicPeriod"/>
            </a:pPr>
            <a:r>
              <a:rPr lang="en-US" sz="4000" dirty="0"/>
              <a:t>Testing Information</a:t>
            </a:r>
          </a:p>
          <a:p>
            <a:pPr marL="342900" indent="-342900">
              <a:buAutoNum type="arabicPeriod"/>
            </a:pPr>
            <a:r>
              <a:rPr lang="en-US" sz="4000" dirty="0"/>
              <a:t>Strategies for Configuration</a:t>
            </a:r>
          </a:p>
          <a:p>
            <a:pPr marL="342900" indent="-342900">
              <a:buAutoNum type="arabicPeriod"/>
            </a:pPr>
            <a:r>
              <a:rPr lang="en-US" sz="4000" dirty="0"/>
              <a:t>Defect Classification</a:t>
            </a:r>
          </a:p>
          <a:p>
            <a:pPr marL="342900" indent="-342900">
              <a:buAutoNum type="arabicPeriod"/>
            </a:pPr>
            <a:r>
              <a:rPr lang="en-US" sz="4000" dirty="0"/>
              <a:t>Exit Criteria</a:t>
            </a:r>
          </a:p>
        </p:txBody>
      </p:sp>
    </p:spTree>
    <p:extLst>
      <p:ext uri="{BB962C8B-B14F-4D97-AF65-F5344CB8AC3E}">
        <p14:creationId xmlns:p14="http://schemas.microsoft.com/office/powerpoint/2010/main" val="18387819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D30A25-9818-AB51-202F-1BE873DCDE4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4C9F1FF-A9BD-2E42-A970-7224E9E74884}"/>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DF69FE42-4033-F85B-3F59-1101CBD88757}"/>
              </a:ext>
            </a:extLst>
          </p:cNvPr>
          <p:cNvPicPr>
            <a:picLocks noChangeAspect="1"/>
          </p:cNvPicPr>
          <p:nvPr/>
        </p:nvPicPr>
        <p:blipFill>
          <a:blip r:embed="rId2"/>
          <a:stretch>
            <a:fillRect/>
          </a:stretch>
        </p:blipFill>
        <p:spPr>
          <a:xfrm>
            <a:off x="0" y="0"/>
            <a:ext cx="12192000" cy="6858000"/>
          </a:xfrm>
          <a:prstGeom prst="rect">
            <a:avLst/>
          </a:prstGeom>
        </p:spPr>
      </p:pic>
      <p:sp>
        <p:nvSpPr>
          <p:cNvPr id="5" name="TextBox 4">
            <a:extLst>
              <a:ext uri="{FF2B5EF4-FFF2-40B4-BE49-F238E27FC236}">
                <a16:creationId xmlns:a16="http://schemas.microsoft.com/office/drawing/2014/main" id="{E1F11596-0DB5-FC23-BD1D-FF913E6334E7}"/>
              </a:ext>
            </a:extLst>
          </p:cNvPr>
          <p:cNvSpPr txBox="1"/>
          <p:nvPr/>
        </p:nvSpPr>
        <p:spPr>
          <a:xfrm>
            <a:off x="115747" y="365125"/>
            <a:ext cx="11736729" cy="6124754"/>
          </a:xfrm>
          <a:prstGeom prst="rect">
            <a:avLst/>
          </a:prstGeom>
          <a:noFill/>
        </p:spPr>
        <p:txBody>
          <a:bodyPr wrap="square" rtlCol="0">
            <a:spAutoFit/>
          </a:bodyPr>
          <a:lstStyle/>
          <a:p>
            <a:r>
              <a:rPr lang="en-US" sz="2800" b="1" dirty="0">
                <a:latin typeface="Times New Roman" panose="02020603050405020304" pitchFamily="18" charset="0"/>
                <a:cs typeface="Times New Roman" panose="02020603050405020304" pitchFamily="18" charset="0"/>
              </a:rPr>
              <a:t>SRS Document Key Aspects – Introduction.</a:t>
            </a:r>
          </a:p>
          <a:p>
            <a:endParaRPr lang="en-US" sz="2800" dirty="0">
              <a:latin typeface="Times New Roman" panose="02020603050405020304" pitchFamily="18" charset="0"/>
              <a:cs typeface="Times New Roman" panose="02020603050405020304" pitchFamily="18" charset="0"/>
            </a:endParaRPr>
          </a:p>
          <a:p>
            <a:r>
              <a:rPr lang="en-US" sz="2800" dirty="0">
                <a:latin typeface="Times New Roman" panose="02020603050405020304" pitchFamily="18" charset="0"/>
                <a:cs typeface="Times New Roman" panose="02020603050405020304" pitchFamily="18" charset="0"/>
              </a:rPr>
              <a:t>This introduction included a summary of the product function and the purpose of the SRS documentation into multiple parts. This function covered the entire parts of the SRS documentation that were included into section 1 and 2. </a:t>
            </a:r>
          </a:p>
          <a:p>
            <a:endParaRPr lang="en-US" sz="2800" dirty="0">
              <a:latin typeface="Times New Roman" panose="02020603050405020304" pitchFamily="18" charset="0"/>
              <a:cs typeface="Times New Roman" panose="02020603050405020304" pitchFamily="18" charset="0"/>
            </a:endParaRPr>
          </a:p>
          <a:p>
            <a:r>
              <a:rPr lang="en-US" sz="2800" i="1" dirty="0">
                <a:latin typeface="Times New Roman" panose="02020603050405020304" pitchFamily="18" charset="0"/>
                <a:cs typeface="Times New Roman" panose="02020603050405020304" pitchFamily="18" charset="0"/>
              </a:rPr>
              <a:t>The purpose of this documentation is to announce the intended requirements for the software that will give the school the ability to allow student registration. This software will be used as following student registration, username recognition, password recognition, required fields, profile information, course information, and pertinent information for the database. The requirements will be discussed below. This is the first version of this documentation, subject to change throughout the project duration as the specifications change. This SRS will include the entirety of the project. </a:t>
            </a:r>
          </a:p>
        </p:txBody>
      </p:sp>
    </p:spTree>
    <p:extLst>
      <p:ext uri="{BB962C8B-B14F-4D97-AF65-F5344CB8AC3E}">
        <p14:creationId xmlns:p14="http://schemas.microsoft.com/office/powerpoint/2010/main" val="15937112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CF8B89-265D-07B8-B8F2-05C1B9800C9F}"/>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4B105A83-CC8A-B792-1C34-EA3A7D47BD78}"/>
              </a:ext>
            </a:extLst>
          </p:cNvPr>
          <p:cNvPicPr>
            <a:picLocks noGrp="1" noChangeAspect="1"/>
          </p:cNvPicPr>
          <p:nvPr>
            <p:ph idx="1"/>
          </p:nvPr>
        </p:nvPicPr>
        <p:blipFill>
          <a:blip r:embed="rId2"/>
          <a:stretch>
            <a:fillRect/>
          </a:stretch>
        </p:blipFill>
        <p:spPr>
          <a:xfrm>
            <a:off x="0" y="0"/>
            <a:ext cx="12192000" cy="6858000"/>
          </a:xfrm>
          <a:prstGeom prst="rect">
            <a:avLst/>
          </a:prstGeom>
        </p:spPr>
      </p:pic>
      <p:sp>
        <p:nvSpPr>
          <p:cNvPr id="5" name="TextBox 4">
            <a:extLst>
              <a:ext uri="{FF2B5EF4-FFF2-40B4-BE49-F238E27FC236}">
                <a16:creationId xmlns:a16="http://schemas.microsoft.com/office/drawing/2014/main" id="{FF46FEAB-1DCE-30BB-E61F-E48375843DF7}"/>
              </a:ext>
            </a:extLst>
          </p:cNvPr>
          <p:cNvSpPr txBox="1"/>
          <p:nvPr/>
        </p:nvSpPr>
        <p:spPr>
          <a:xfrm>
            <a:off x="289367" y="462987"/>
            <a:ext cx="11377914" cy="5632311"/>
          </a:xfrm>
          <a:prstGeom prst="rect">
            <a:avLst/>
          </a:prstGeom>
          <a:noFill/>
        </p:spPr>
        <p:txBody>
          <a:bodyPr wrap="square" rtlCol="0">
            <a:spAutoFit/>
          </a:bodyPr>
          <a:lstStyle/>
          <a:p>
            <a:r>
              <a:rPr lang="en-US" sz="2000" b="1" dirty="0">
                <a:latin typeface="Times New Roman" panose="02020603050405020304" pitchFamily="18" charset="0"/>
                <a:cs typeface="Times New Roman" panose="02020603050405020304" pitchFamily="18" charset="0"/>
              </a:rPr>
              <a:t>SRS Documentation Key Aspects – Product Perspective</a:t>
            </a:r>
          </a:p>
          <a:p>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The product perspective is responsible for explaining the details of the product in depth and controlling changes within the documentation.</a:t>
            </a:r>
          </a:p>
          <a:p>
            <a:endParaRPr lang="en-US" sz="2000" dirty="0">
              <a:latin typeface="Times New Roman" panose="02020603050405020304" pitchFamily="18" charset="0"/>
              <a:cs typeface="Times New Roman" panose="02020603050405020304" pitchFamily="18" charset="0"/>
            </a:endParaRPr>
          </a:p>
          <a:p>
            <a:r>
              <a:rPr lang="en-US" sz="2000" i="1" dirty="0">
                <a:latin typeface="Times New Roman" panose="02020603050405020304" pitchFamily="18" charset="0"/>
                <a:cs typeface="Times New Roman" panose="02020603050405020304" pitchFamily="18" charset="0"/>
              </a:rPr>
              <a:t>The project that is being tested is implementation for the web development that will allow students to log in, register, sign up for classes, and delete them from their schedule. This project will be responsible for implementing the tracking of usernames, passwords, classes, profile information, and waiting lists for classes. The user should have the function which will include a website with a landing page including a welcome notice with a navigation bar included that will give the user the ability to move from the landing page to the log in page, registration page, and available classes. This is being deployed through Bootstrap using programming languages that include PHP, CSS, HTML, and JavaScript to deploy those functions. From the log in page, there is an included section with a username and password text input and a submit button function that will send the user information to MySQL database to validate and authorize the user access. The registration page will record user information that includes the users first name, last name, email address, birthdate, physical address, previous student history, and classes that they would like to attend. There will be another page which will validate user information and bring a profile card with user information including current registered classes.</a:t>
            </a:r>
          </a:p>
        </p:txBody>
      </p:sp>
    </p:spTree>
    <p:extLst>
      <p:ext uri="{BB962C8B-B14F-4D97-AF65-F5344CB8AC3E}">
        <p14:creationId xmlns:p14="http://schemas.microsoft.com/office/powerpoint/2010/main" val="20356695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A66A2C-B876-A7DA-E5E8-7A58D6F7CE25}"/>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64B76236-FB4B-F93E-4441-FF3244AD1BD0}"/>
              </a:ext>
            </a:extLst>
          </p:cNvPr>
          <p:cNvPicPr>
            <a:picLocks noGrp="1" noChangeAspect="1"/>
          </p:cNvPicPr>
          <p:nvPr>
            <p:ph idx="1"/>
          </p:nvPr>
        </p:nvPicPr>
        <p:blipFill>
          <a:blip r:embed="rId2"/>
          <a:stretch>
            <a:fillRect/>
          </a:stretch>
        </p:blipFill>
        <p:spPr>
          <a:xfrm>
            <a:off x="0" y="0"/>
            <a:ext cx="12192000" cy="6858000"/>
          </a:xfrm>
          <a:prstGeom prst="rect">
            <a:avLst/>
          </a:prstGeom>
        </p:spPr>
      </p:pic>
      <p:sp>
        <p:nvSpPr>
          <p:cNvPr id="5" name="TextBox 4">
            <a:extLst>
              <a:ext uri="{FF2B5EF4-FFF2-40B4-BE49-F238E27FC236}">
                <a16:creationId xmlns:a16="http://schemas.microsoft.com/office/drawing/2014/main" id="{8396CD33-4D80-16D5-5722-7D4AC022F677}"/>
              </a:ext>
            </a:extLst>
          </p:cNvPr>
          <p:cNvSpPr txBox="1"/>
          <p:nvPr/>
        </p:nvSpPr>
        <p:spPr>
          <a:xfrm>
            <a:off x="458164" y="365125"/>
            <a:ext cx="10515600" cy="4524315"/>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SRS Document Key Aspects – Testing Information</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This section covered all of section 3 within the SRS Documentation and is responsible for explaining the testing teams, types of testing, testing tools, and testing estimations. </a:t>
            </a:r>
          </a:p>
          <a:p>
            <a:endParaRPr lang="en-US" dirty="0">
              <a:latin typeface="Times New Roman" panose="02020603050405020304" pitchFamily="18" charset="0"/>
              <a:cs typeface="Times New Roman" panose="02020603050405020304" pitchFamily="18" charset="0"/>
            </a:endParaRPr>
          </a:p>
          <a:p>
            <a:r>
              <a:rPr lang="en-US" i="1" dirty="0">
                <a:latin typeface="Times New Roman" panose="02020603050405020304" pitchFamily="18" charset="0"/>
                <a:cs typeface="Times New Roman" panose="02020603050405020304" pitchFamily="18" charset="0"/>
              </a:rPr>
              <a:t>The first executed test in this SDLC will be the Unit Testing. This testing will implement the project manager for division in testing this portion to ensure that all required information from the website can be recorded, authorized, and return properly. Team 1 will take this testing portion. System and Integration Testing will test the entire website, to ensure that all components are communicating. This testing will be divided to Team 2. Performance and stress testing will be divided to Team 3 and will test how the website reacts while multiple users are on the website by registering, logging, in and managing classes. This team will also be responsible for returning the websites response time. User acceptance testing will be divided to Team 4 and the project stakeholders to ensure that the website is ready for release. Regression testing will be divided to all teams depending on what will need to be retested. </a:t>
            </a:r>
          </a:p>
          <a:p>
            <a:endParaRPr lang="en-US" dirty="0"/>
          </a:p>
          <a:p>
            <a:endParaRPr lang="en-US" dirty="0"/>
          </a:p>
        </p:txBody>
      </p:sp>
      <p:graphicFrame>
        <p:nvGraphicFramePr>
          <p:cNvPr id="6" name="Table 5">
            <a:extLst>
              <a:ext uri="{FF2B5EF4-FFF2-40B4-BE49-F238E27FC236}">
                <a16:creationId xmlns:a16="http://schemas.microsoft.com/office/drawing/2014/main" id="{39A24AE1-43D7-E7CD-BF81-406FA5240E49}"/>
              </a:ext>
            </a:extLst>
          </p:cNvPr>
          <p:cNvGraphicFramePr>
            <a:graphicFrameLocks noGrp="1"/>
          </p:cNvGraphicFramePr>
          <p:nvPr>
            <p:extLst>
              <p:ext uri="{D42A27DB-BD31-4B8C-83A1-F6EECF244321}">
                <p14:modId xmlns:p14="http://schemas.microsoft.com/office/powerpoint/2010/main" val="3035736113"/>
              </p:ext>
            </p:extLst>
          </p:nvPr>
        </p:nvGraphicFramePr>
        <p:xfrm>
          <a:off x="5796586" y="4193220"/>
          <a:ext cx="5937250" cy="2299655"/>
        </p:xfrm>
        <a:graphic>
          <a:graphicData uri="http://schemas.openxmlformats.org/drawingml/2006/table">
            <a:tbl>
              <a:tblPr firstRow="1" firstCol="1" bandRow="1">
                <a:tableStyleId>{5C22544A-7EE6-4342-B048-85BDC9FD1C3A}</a:tableStyleId>
              </a:tblPr>
              <a:tblGrid>
                <a:gridCol w="1978660">
                  <a:extLst>
                    <a:ext uri="{9D8B030D-6E8A-4147-A177-3AD203B41FA5}">
                      <a16:colId xmlns:a16="http://schemas.microsoft.com/office/drawing/2014/main" val="53884169"/>
                    </a:ext>
                  </a:extLst>
                </a:gridCol>
                <a:gridCol w="1979295">
                  <a:extLst>
                    <a:ext uri="{9D8B030D-6E8A-4147-A177-3AD203B41FA5}">
                      <a16:colId xmlns:a16="http://schemas.microsoft.com/office/drawing/2014/main" val="2971154542"/>
                    </a:ext>
                  </a:extLst>
                </a:gridCol>
                <a:gridCol w="1979295">
                  <a:extLst>
                    <a:ext uri="{9D8B030D-6E8A-4147-A177-3AD203B41FA5}">
                      <a16:colId xmlns:a16="http://schemas.microsoft.com/office/drawing/2014/main" val="2882301339"/>
                    </a:ext>
                  </a:extLst>
                </a:gridCol>
              </a:tblGrid>
              <a:tr h="0">
                <a:tc>
                  <a:txBody>
                    <a:bodyPr/>
                    <a:lstStyle/>
                    <a:p>
                      <a:pPr marL="0" marR="0">
                        <a:lnSpc>
                          <a:spcPct val="200000"/>
                        </a:lnSpc>
                        <a:spcBef>
                          <a:spcPts val="0"/>
                        </a:spcBef>
                        <a:spcAft>
                          <a:spcPts val="0"/>
                        </a:spcAft>
                      </a:pPr>
                      <a:r>
                        <a:rPr lang="en-US" sz="1200">
                          <a:effectLst/>
                        </a:rPr>
                        <a:t>Unit Testing</a:t>
                      </a:r>
                      <a:endParaRPr lang="en-US" sz="1200">
                        <a:effectLst/>
                        <a:latin typeface="Times"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200000"/>
                        </a:lnSpc>
                        <a:spcBef>
                          <a:spcPts val="0"/>
                        </a:spcBef>
                        <a:spcAft>
                          <a:spcPts val="0"/>
                        </a:spcAft>
                      </a:pPr>
                      <a:r>
                        <a:rPr lang="en-US" sz="1200">
                          <a:effectLst/>
                        </a:rPr>
                        <a:t>&gt;1 min</a:t>
                      </a:r>
                      <a:endParaRPr lang="en-US" sz="1200">
                        <a:effectLst/>
                        <a:latin typeface="Times"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200000"/>
                        </a:lnSpc>
                        <a:spcBef>
                          <a:spcPts val="0"/>
                        </a:spcBef>
                        <a:spcAft>
                          <a:spcPts val="0"/>
                        </a:spcAft>
                      </a:pPr>
                      <a:r>
                        <a:rPr lang="en-US" sz="1200">
                          <a:effectLst/>
                        </a:rPr>
                        <a:t>&lt;10 min</a:t>
                      </a:r>
                      <a:endParaRPr lang="en-US" sz="1200">
                        <a:effectLst/>
                        <a:latin typeface="Times"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886490934"/>
                  </a:ext>
                </a:extLst>
              </a:tr>
              <a:tr h="0">
                <a:tc>
                  <a:txBody>
                    <a:bodyPr/>
                    <a:lstStyle/>
                    <a:p>
                      <a:pPr marL="0" marR="0">
                        <a:lnSpc>
                          <a:spcPct val="200000"/>
                        </a:lnSpc>
                        <a:spcBef>
                          <a:spcPts val="0"/>
                        </a:spcBef>
                        <a:spcAft>
                          <a:spcPts val="0"/>
                        </a:spcAft>
                      </a:pPr>
                      <a:r>
                        <a:rPr lang="en-US" sz="1200">
                          <a:effectLst/>
                        </a:rPr>
                        <a:t>System and Integration Testing</a:t>
                      </a:r>
                      <a:endParaRPr lang="en-US" sz="1200">
                        <a:effectLst/>
                        <a:latin typeface="Times"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200000"/>
                        </a:lnSpc>
                        <a:spcBef>
                          <a:spcPts val="0"/>
                        </a:spcBef>
                        <a:spcAft>
                          <a:spcPts val="0"/>
                        </a:spcAft>
                      </a:pPr>
                      <a:r>
                        <a:rPr lang="en-US" sz="1200">
                          <a:effectLst/>
                        </a:rPr>
                        <a:t>&gt;10 min</a:t>
                      </a:r>
                      <a:endParaRPr lang="en-US" sz="1200">
                        <a:effectLst/>
                        <a:latin typeface="Times"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200000"/>
                        </a:lnSpc>
                        <a:spcBef>
                          <a:spcPts val="0"/>
                        </a:spcBef>
                        <a:spcAft>
                          <a:spcPts val="0"/>
                        </a:spcAft>
                      </a:pPr>
                      <a:r>
                        <a:rPr lang="en-US" sz="1200">
                          <a:effectLst/>
                        </a:rPr>
                        <a:t>&lt;2 days</a:t>
                      </a:r>
                      <a:endParaRPr lang="en-US" sz="1200">
                        <a:effectLst/>
                        <a:latin typeface="Times"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4033879466"/>
                  </a:ext>
                </a:extLst>
              </a:tr>
              <a:tr h="0">
                <a:tc>
                  <a:txBody>
                    <a:bodyPr/>
                    <a:lstStyle/>
                    <a:p>
                      <a:pPr marL="0" marR="0">
                        <a:lnSpc>
                          <a:spcPct val="200000"/>
                        </a:lnSpc>
                        <a:spcBef>
                          <a:spcPts val="0"/>
                        </a:spcBef>
                        <a:spcAft>
                          <a:spcPts val="0"/>
                        </a:spcAft>
                      </a:pPr>
                      <a:r>
                        <a:rPr lang="en-US" sz="1200">
                          <a:effectLst/>
                        </a:rPr>
                        <a:t>Performance and Stress Testing</a:t>
                      </a:r>
                      <a:endParaRPr lang="en-US" sz="1200">
                        <a:effectLst/>
                        <a:latin typeface="Times"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200000"/>
                        </a:lnSpc>
                        <a:spcBef>
                          <a:spcPts val="0"/>
                        </a:spcBef>
                        <a:spcAft>
                          <a:spcPts val="0"/>
                        </a:spcAft>
                      </a:pPr>
                      <a:r>
                        <a:rPr lang="en-US" sz="1200">
                          <a:effectLst/>
                        </a:rPr>
                        <a:t>&gt;5 min</a:t>
                      </a:r>
                      <a:endParaRPr lang="en-US" sz="1200">
                        <a:effectLst/>
                        <a:latin typeface="Times"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200000"/>
                        </a:lnSpc>
                        <a:spcBef>
                          <a:spcPts val="0"/>
                        </a:spcBef>
                        <a:spcAft>
                          <a:spcPts val="0"/>
                        </a:spcAft>
                      </a:pPr>
                      <a:r>
                        <a:rPr lang="en-US" sz="1200">
                          <a:effectLst/>
                        </a:rPr>
                        <a:t>&lt;1 day</a:t>
                      </a:r>
                      <a:endParaRPr lang="en-US" sz="1200">
                        <a:effectLst/>
                        <a:latin typeface="Times"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311502536"/>
                  </a:ext>
                </a:extLst>
              </a:tr>
              <a:tr h="0">
                <a:tc>
                  <a:txBody>
                    <a:bodyPr/>
                    <a:lstStyle/>
                    <a:p>
                      <a:pPr marL="0" marR="0">
                        <a:lnSpc>
                          <a:spcPct val="200000"/>
                        </a:lnSpc>
                        <a:spcBef>
                          <a:spcPts val="0"/>
                        </a:spcBef>
                        <a:spcAft>
                          <a:spcPts val="0"/>
                        </a:spcAft>
                      </a:pPr>
                      <a:r>
                        <a:rPr lang="en-US" sz="1200">
                          <a:effectLst/>
                        </a:rPr>
                        <a:t>User Acceptance Testing</a:t>
                      </a:r>
                      <a:endParaRPr lang="en-US" sz="1200">
                        <a:effectLst/>
                        <a:latin typeface="Times"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200000"/>
                        </a:lnSpc>
                        <a:spcBef>
                          <a:spcPts val="0"/>
                        </a:spcBef>
                        <a:spcAft>
                          <a:spcPts val="0"/>
                        </a:spcAft>
                      </a:pPr>
                      <a:r>
                        <a:rPr lang="en-US" sz="1200">
                          <a:effectLst/>
                        </a:rPr>
                        <a:t>&gt;2 days</a:t>
                      </a:r>
                      <a:endParaRPr lang="en-US" sz="1200">
                        <a:effectLst/>
                        <a:latin typeface="Times"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200000"/>
                        </a:lnSpc>
                        <a:spcBef>
                          <a:spcPts val="0"/>
                        </a:spcBef>
                        <a:spcAft>
                          <a:spcPts val="0"/>
                        </a:spcAft>
                      </a:pPr>
                      <a:r>
                        <a:rPr lang="en-US" sz="1200">
                          <a:effectLst/>
                        </a:rPr>
                        <a:t>&lt;10 days</a:t>
                      </a:r>
                      <a:endParaRPr lang="en-US" sz="1200">
                        <a:effectLst/>
                        <a:latin typeface="Times"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624533857"/>
                  </a:ext>
                </a:extLst>
              </a:tr>
              <a:tr h="0">
                <a:tc>
                  <a:txBody>
                    <a:bodyPr/>
                    <a:lstStyle/>
                    <a:p>
                      <a:pPr marL="0" marR="0">
                        <a:lnSpc>
                          <a:spcPct val="200000"/>
                        </a:lnSpc>
                        <a:spcBef>
                          <a:spcPts val="0"/>
                        </a:spcBef>
                        <a:spcAft>
                          <a:spcPts val="0"/>
                        </a:spcAft>
                      </a:pPr>
                      <a:r>
                        <a:rPr lang="en-US" sz="1200">
                          <a:effectLst/>
                        </a:rPr>
                        <a:t>Regression Testing</a:t>
                      </a:r>
                      <a:endParaRPr lang="en-US" sz="1200">
                        <a:effectLst/>
                        <a:latin typeface="Times"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200000"/>
                        </a:lnSpc>
                        <a:spcBef>
                          <a:spcPts val="0"/>
                        </a:spcBef>
                        <a:spcAft>
                          <a:spcPts val="0"/>
                        </a:spcAft>
                      </a:pPr>
                      <a:r>
                        <a:rPr lang="en-US" sz="1200">
                          <a:effectLst/>
                        </a:rPr>
                        <a:t>&gt;1 min</a:t>
                      </a:r>
                      <a:endParaRPr lang="en-US" sz="1200">
                        <a:effectLst/>
                        <a:latin typeface="Times"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200000"/>
                        </a:lnSpc>
                        <a:spcBef>
                          <a:spcPts val="0"/>
                        </a:spcBef>
                        <a:spcAft>
                          <a:spcPts val="0"/>
                        </a:spcAft>
                      </a:pPr>
                      <a:r>
                        <a:rPr lang="en-US" sz="1200" dirty="0">
                          <a:effectLst/>
                        </a:rPr>
                        <a:t>&lt;30 min</a:t>
                      </a:r>
                      <a:endParaRPr lang="en-US" sz="12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790096248"/>
                  </a:ext>
                </a:extLst>
              </a:tr>
            </a:tbl>
          </a:graphicData>
        </a:graphic>
      </p:graphicFrame>
    </p:spTree>
    <p:extLst>
      <p:ext uri="{BB962C8B-B14F-4D97-AF65-F5344CB8AC3E}">
        <p14:creationId xmlns:p14="http://schemas.microsoft.com/office/powerpoint/2010/main" val="11742458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6245C-9A5F-A6BE-A3F0-43BD3D30637E}"/>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4A654A74-AE2F-6D46-545D-41E45F551E38}"/>
              </a:ext>
            </a:extLst>
          </p:cNvPr>
          <p:cNvPicPr>
            <a:picLocks noGrp="1" noChangeAspect="1"/>
          </p:cNvPicPr>
          <p:nvPr>
            <p:ph idx="1"/>
          </p:nvPr>
        </p:nvPicPr>
        <p:blipFill>
          <a:blip r:embed="rId2"/>
          <a:stretch>
            <a:fillRect/>
          </a:stretch>
        </p:blipFill>
        <p:spPr>
          <a:xfrm>
            <a:off x="0" y="0"/>
            <a:ext cx="12192000" cy="6858000"/>
          </a:xfrm>
          <a:prstGeom prst="rect">
            <a:avLst/>
          </a:prstGeom>
        </p:spPr>
      </p:pic>
      <p:sp>
        <p:nvSpPr>
          <p:cNvPr id="5" name="TextBox 4">
            <a:extLst>
              <a:ext uri="{FF2B5EF4-FFF2-40B4-BE49-F238E27FC236}">
                <a16:creationId xmlns:a16="http://schemas.microsoft.com/office/drawing/2014/main" id="{2469630A-7922-3B0B-113E-95AE9178B4CC}"/>
              </a:ext>
            </a:extLst>
          </p:cNvPr>
          <p:cNvSpPr txBox="1"/>
          <p:nvPr/>
        </p:nvSpPr>
        <p:spPr>
          <a:xfrm>
            <a:off x="335666" y="365125"/>
            <a:ext cx="11493661" cy="5262979"/>
          </a:xfrm>
          <a:prstGeom prst="rect">
            <a:avLst/>
          </a:prstGeom>
          <a:noFill/>
        </p:spPr>
        <p:txBody>
          <a:bodyPr wrap="square" rtlCol="0">
            <a:spAutoFit/>
          </a:bodyPr>
          <a:lstStyle/>
          <a:p>
            <a:r>
              <a:rPr lang="en-US" sz="2800" b="1" dirty="0">
                <a:latin typeface="Times New Roman" panose="02020603050405020304" pitchFamily="18" charset="0"/>
                <a:cs typeface="Times New Roman" panose="02020603050405020304" pitchFamily="18" charset="0"/>
              </a:rPr>
              <a:t>SRS Document Key Aspects – Strategies for Configuration</a:t>
            </a:r>
          </a:p>
          <a:p>
            <a:endParaRPr lang="en-US" sz="2800" dirty="0">
              <a:latin typeface="Times New Roman" panose="02020603050405020304" pitchFamily="18" charset="0"/>
              <a:cs typeface="Times New Roman" panose="02020603050405020304" pitchFamily="18" charset="0"/>
            </a:endParaRPr>
          </a:p>
          <a:p>
            <a:r>
              <a:rPr lang="en-US" sz="2800" dirty="0">
                <a:latin typeface="Times New Roman" panose="02020603050405020304" pitchFamily="18" charset="0"/>
                <a:cs typeface="Times New Roman" panose="02020603050405020304" pitchFamily="18" charset="0"/>
              </a:rPr>
              <a:t>Strategies for configuration only needs one section for this project purpose and is responsible for changes made within the team, project, and documentation. </a:t>
            </a:r>
          </a:p>
          <a:p>
            <a:endParaRPr lang="en-US" sz="2800" dirty="0">
              <a:latin typeface="Times New Roman" panose="02020603050405020304" pitchFamily="18" charset="0"/>
              <a:cs typeface="Times New Roman" panose="02020603050405020304" pitchFamily="18" charset="0"/>
            </a:endParaRPr>
          </a:p>
          <a:p>
            <a:r>
              <a:rPr lang="en-US" sz="2800" i="1" dirty="0">
                <a:latin typeface="Times New Roman" panose="02020603050405020304" pitchFamily="18" charset="0"/>
                <a:cs typeface="Times New Roman" panose="02020603050405020304" pitchFamily="18" charset="0"/>
              </a:rPr>
              <a:t>The software configuration management will be responsible for organizing, managing, and changing documents, coding, and the project management cycle that are included through this process. Strategies that will be included to aid in this portion of the project, which will be controlled by the project manager, documenting changes, identifying, and tracking required configuration, and testing that the team understands and will adhere to the changes within the configuration changes. </a:t>
            </a:r>
          </a:p>
        </p:txBody>
      </p:sp>
    </p:spTree>
    <p:extLst>
      <p:ext uri="{BB962C8B-B14F-4D97-AF65-F5344CB8AC3E}">
        <p14:creationId xmlns:p14="http://schemas.microsoft.com/office/powerpoint/2010/main" val="12069383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AB897B-BA78-2862-CA19-F84420655B0C}"/>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00BD4AF5-1208-B933-71C6-AE3D3ACF581B}"/>
              </a:ext>
            </a:extLst>
          </p:cNvPr>
          <p:cNvPicPr>
            <a:picLocks noGrp="1" noChangeAspect="1"/>
          </p:cNvPicPr>
          <p:nvPr>
            <p:ph idx="1"/>
          </p:nvPr>
        </p:nvPicPr>
        <p:blipFill>
          <a:blip r:embed="rId2"/>
          <a:stretch>
            <a:fillRect/>
          </a:stretch>
        </p:blipFill>
        <p:spPr>
          <a:xfrm>
            <a:off x="1" y="0"/>
            <a:ext cx="12192000" cy="6858000"/>
          </a:xfrm>
          <a:prstGeom prst="rect">
            <a:avLst/>
          </a:prstGeom>
        </p:spPr>
      </p:pic>
      <p:sp>
        <p:nvSpPr>
          <p:cNvPr id="5" name="TextBox 4">
            <a:extLst>
              <a:ext uri="{FF2B5EF4-FFF2-40B4-BE49-F238E27FC236}">
                <a16:creationId xmlns:a16="http://schemas.microsoft.com/office/drawing/2014/main" id="{A4C6CD02-DF57-366C-7990-3F50C059A7B9}"/>
              </a:ext>
            </a:extLst>
          </p:cNvPr>
          <p:cNvSpPr txBox="1"/>
          <p:nvPr/>
        </p:nvSpPr>
        <p:spPr>
          <a:xfrm>
            <a:off x="405114" y="365125"/>
            <a:ext cx="11123271" cy="1477328"/>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SRS Document Key Aspects – Defect Classification</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This specific part will let the team know how defects are to be classified and categorized. </a:t>
            </a:r>
          </a:p>
          <a:p>
            <a:endParaRPr lang="en-US" dirty="0"/>
          </a:p>
          <a:p>
            <a:endParaRPr lang="en-US" dirty="0"/>
          </a:p>
        </p:txBody>
      </p:sp>
      <p:pic>
        <p:nvPicPr>
          <p:cNvPr id="7" name="Picture 6">
            <a:extLst>
              <a:ext uri="{FF2B5EF4-FFF2-40B4-BE49-F238E27FC236}">
                <a16:creationId xmlns:a16="http://schemas.microsoft.com/office/drawing/2014/main" id="{4790E918-A46E-0176-310E-4F9E5879DE6D}"/>
              </a:ext>
            </a:extLst>
          </p:cNvPr>
          <p:cNvPicPr>
            <a:picLocks noChangeAspect="1"/>
          </p:cNvPicPr>
          <p:nvPr/>
        </p:nvPicPr>
        <p:blipFill>
          <a:blip r:embed="rId3"/>
          <a:stretch>
            <a:fillRect/>
          </a:stretch>
        </p:blipFill>
        <p:spPr>
          <a:xfrm>
            <a:off x="405114" y="1526708"/>
            <a:ext cx="8194876" cy="5063030"/>
          </a:xfrm>
          <a:prstGeom prst="rect">
            <a:avLst/>
          </a:prstGeom>
        </p:spPr>
      </p:pic>
    </p:spTree>
    <p:extLst>
      <p:ext uri="{BB962C8B-B14F-4D97-AF65-F5344CB8AC3E}">
        <p14:creationId xmlns:p14="http://schemas.microsoft.com/office/powerpoint/2010/main" val="3368316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D5092-1110-F770-2890-757AD386524D}"/>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26D1A868-3C87-1073-2BD9-55734A1586E0}"/>
              </a:ext>
            </a:extLst>
          </p:cNvPr>
          <p:cNvPicPr>
            <a:picLocks noGrp="1" noChangeAspect="1"/>
          </p:cNvPicPr>
          <p:nvPr>
            <p:ph idx="1"/>
          </p:nvPr>
        </p:nvPicPr>
        <p:blipFill>
          <a:blip r:embed="rId2"/>
          <a:stretch>
            <a:fillRect/>
          </a:stretch>
        </p:blipFill>
        <p:spPr>
          <a:xfrm>
            <a:off x="0" y="0"/>
            <a:ext cx="12192000" cy="6858000"/>
          </a:xfrm>
          <a:prstGeom prst="rect">
            <a:avLst/>
          </a:prstGeom>
        </p:spPr>
      </p:pic>
      <p:sp>
        <p:nvSpPr>
          <p:cNvPr id="5" name="TextBox 4">
            <a:extLst>
              <a:ext uri="{FF2B5EF4-FFF2-40B4-BE49-F238E27FC236}">
                <a16:creationId xmlns:a16="http://schemas.microsoft.com/office/drawing/2014/main" id="{E7954A44-EC6A-E3B1-25C9-14878C8CAA1F}"/>
              </a:ext>
            </a:extLst>
          </p:cNvPr>
          <p:cNvSpPr txBox="1"/>
          <p:nvPr/>
        </p:nvSpPr>
        <p:spPr>
          <a:xfrm>
            <a:off x="567159" y="613458"/>
            <a:ext cx="10515600" cy="2800767"/>
          </a:xfrm>
          <a:prstGeom prst="rect">
            <a:avLst/>
          </a:prstGeom>
          <a:noFill/>
        </p:spPr>
        <p:txBody>
          <a:bodyPr wrap="square" rtlCol="0">
            <a:spAutoFit/>
          </a:bodyPr>
          <a:lstStyle/>
          <a:p>
            <a:r>
              <a:rPr lang="en-US" sz="2800" b="1" dirty="0">
                <a:latin typeface="Times New Roman" panose="02020603050405020304" pitchFamily="18" charset="0"/>
                <a:cs typeface="Times New Roman" panose="02020603050405020304" pitchFamily="18" charset="0"/>
              </a:rPr>
              <a:t>SRS Document Key Aspects – Exit Criteria</a:t>
            </a:r>
          </a:p>
          <a:p>
            <a:endParaRPr lang="en-US" sz="2800" dirty="0">
              <a:latin typeface="Times New Roman" panose="02020603050405020304" pitchFamily="18" charset="0"/>
              <a:cs typeface="Times New Roman" panose="02020603050405020304" pitchFamily="18" charset="0"/>
            </a:endParaRPr>
          </a:p>
          <a:p>
            <a:r>
              <a:rPr lang="en-US" sz="2800" dirty="0">
                <a:latin typeface="Times New Roman" panose="02020603050405020304" pitchFamily="18" charset="0"/>
                <a:cs typeface="Times New Roman" panose="02020603050405020304" pitchFamily="18" charset="0"/>
              </a:rPr>
              <a:t>The exit criteria clears up any unfinished business and brings the estimations for how long testing will take within the project development. </a:t>
            </a:r>
          </a:p>
          <a:p>
            <a:endParaRPr lang="en-US" dirty="0"/>
          </a:p>
          <a:p>
            <a:endParaRPr lang="en-US" dirty="0"/>
          </a:p>
        </p:txBody>
      </p:sp>
      <p:graphicFrame>
        <p:nvGraphicFramePr>
          <p:cNvPr id="6" name="Table 5">
            <a:extLst>
              <a:ext uri="{FF2B5EF4-FFF2-40B4-BE49-F238E27FC236}">
                <a16:creationId xmlns:a16="http://schemas.microsoft.com/office/drawing/2014/main" id="{FA8B154B-1B31-B1D9-6796-B8C4637E23AA}"/>
              </a:ext>
            </a:extLst>
          </p:cNvPr>
          <p:cNvGraphicFramePr>
            <a:graphicFrameLocks noGrp="1"/>
          </p:cNvGraphicFramePr>
          <p:nvPr>
            <p:extLst>
              <p:ext uri="{D42A27DB-BD31-4B8C-83A1-F6EECF244321}">
                <p14:modId xmlns:p14="http://schemas.microsoft.com/office/powerpoint/2010/main" val="3606256593"/>
              </p:ext>
            </p:extLst>
          </p:nvPr>
        </p:nvGraphicFramePr>
        <p:xfrm>
          <a:off x="567159" y="3758809"/>
          <a:ext cx="5937250" cy="2613282"/>
        </p:xfrm>
        <a:graphic>
          <a:graphicData uri="http://schemas.openxmlformats.org/drawingml/2006/table">
            <a:tbl>
              <a:tblPr firstRow="1" firstCol="1" bandRow="1">
                <a:tableStyleId>{5C22544A-7EE6-4342-B048-85BDC9FD1C3A}</a:tableStyleId>
              </a:tblPr>
              <a:tblGrid>
                <a:gridCol w="1978660">
                  <a:extLst>
                    <a:ext uri="{9D8B030D-6E8A-4147-A177-3AD203B41FA5}">
                      <a16:colId xmlns:a16="http://schemas.microsoft.com/office/drawing/2014/main" val="1616966950"/>
                    </a:ext>
                  </a:extLst>
                </a:gridCol>
                <a:gridCol w="1979295">
                  <a:extLst>
                    <a:ext uri="{9D8B030D-6E8A-4147-A177-3AD203B41FA5}">
                      <a16:colId xmlns:a16="http://schemas.microsoft.com/office/drawing/2014/main" val="1006134551"/>
                    </a:ext>
                  </a:extLst>
                </a:gridCol>
                <a:gridCol w="1979295">
                  <a:extLst>
                    <a:ext uri="{9D8B030D-6E8A-4147-A177-3AD203B41FA5}">
                      <a16:colId xmlns:a16="http://schemas.microsoft.com/office/drawing/2014/main" val="2863516005"/>
                    </a:ext>
                  </a:extLst>
                </a:gridCol>
              </a:tblGrid>
              <a:tr h="0">
                <a:tc>
                  <a:txBody>
                    <a:bodyPr/>
                    <a:lstStyle/>
                    <a:p>
                      <a:pPr marL="0" marR="0">
                        <a:lnSpc>
                          <a:spcPct val="200000"/>
                        </a:lnSpc>
                        <a:spcBef>
                          <a:spcPts val="0"/>
                        </a:spcBef>
                        <a:spcAft>
                          <a:spcPts val="0"/>
                        </a:spcAft>
                      </a:pPr>
                      <a:r>
                        <a:rPr lang="en-US" sz="1200">
                          <a:effectLst/>
                        </a:rPr>
                        <a:t>Type of Testing</a:t>
                      </a:r>
                      <a:endParaRPr lang="en-US" sz="1200">
                        <a:effectLst/>
                        <a:latin typeface="Times"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200000"/>
                        </a:lnSpc>
                        <a:spcBef>
                          <a:spcPts val="0"/>
                        </a:spcBef>
                        <a:spcAft>
                          <a:spcPts val="0"/>
                        </a:spcAft>
                      </a:pPr>
                      <a:r>
                        <a:rPr lang="en-US" sz="1200">
                          <a:effectLst/>
                        </a:rPr>
                        <a:t>Due By</a:t>
                      </a:r>
                      <a:endParaRPr lang="en-US" sz="1200">
                        <a:effectLst/>
                        <a:latin typeface="Times"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200000"/>
                        </a:lnSpc>
                        <a:spcBef>
                          <a:spcPts val="0"/>
                        </a:spcBef>
                        <a:spcAft>
                          <a:spcPts val="0"/>
                        </a:spcAft>
                      </a:pPr>
                      <a:r>
                        <a:rPr lang="en-US" sz="1200">
                          <a:effectLst/>
                        </a:rPr>
                        <a:t>Total Cost Estimation</a:t>
                      </a:r>
                      <a:endParaRPr lang="en-US" sz="1200">
                        <a:effectLst/>
                        <a:latin typeface="Times"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935744125"/>
                  </a:ext>
                </a:extLst>
              </a:tr>
              <a:tr h="0">
                <a:tc>
                  <a:txBody>
                    <a:bodyPr/>
                    <a:lstStyle/>
                    <a:p>
                      <a:pPr marL="0" marR="0">
                        <a:lnSpc>
                          <a:spcPct val="200000"/>
                        </a:lnSpc>
                        <a:spcBef>
                          <a:spcPts val="0"/>
                        </a:spcBef>
                        <a:spcAft>
                          <a:spcPts val="0"/>
                        </a:spcAft>
                      </a:pPr>
                      <a:r>
                        <a:rPr lang="en-US" sz="1200">
                          <a:effectLst/>
                        </a:rPr>
                        <a:t>Unit Testing</a:t>
                      </a:r>
                      <a:endParaRPr lang="en-US" sz="1200">
                        <a:effectLst/>
                        <a:latin typeface="Times"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200000"/>
                        </a:lnSpc>
                        <a:spcBef>
                          <a:spcPts val="0"/>
                        </a:spcBef>
                        <a:spcAft>
                          <a:spcPts val="0"/>
                        </a:spcAft>
                      </a:pPr>
                      <a:r>
                        <a:rPr lang="en-US" sz="1200">
                          <a:effectLst/>
                        </a:rPr>
                        <a:t>July 15</a:t>
                      </a:r>
                      <a:r>
                        <a:rPr lang="en-US" sz="1200" baseline="30000">
                          <a:effectLst/>
                        </a:rPr>
                        <a:t>th, </a:t>
                      </a:r>
                      <a:r>
                        <a:rPr lang="en-US" sz="1200">
                          <a:effectLst/>
                        </a:rPr>
                        <a:t>2022</a:t>
                      </a:r>
                      <a:endParaRPr lang="en-US" sz="1200">
                        <a:effectLst/>
                        <a:latin typeface="Times"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200000"/>
                        </a:lnSpc>
                        <a:spcBef>
                          <a:spcPts val="0"/>
                        </a:spcBef>
                        <a:spcAft>
                          <a:spcPts val="0"/>
                        </a:spcAft>
                      </a:pPr>
                      <a:r>
                        <a:rPr lang="en-US" sz="1200">
                          <a:effectLst/>
                        </a:rPr>
                        <a:t>$400-700</a:t>
                      </a:r>
                      <a:endParaRPr lang="en-US" sz="1200">
                        <a:effectLst/>
                        <a:latin typeface="Times"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623355383"/>
                  </a:ext>
                </a:extLst>
              </a:tr>
              <a:tr h="0">
                <a:tc>
                  <a:txBody>
                    <a:bodyPr/>
                    <a:lstStyle/>
                    <a:p>
                      <a:pPr marL="0" marR="0">
                        <a:lnSpc>
                          <a:spcPct val="200000"/>
                        </a:lnSpc>
                        <a:spcBef>
                          <a:spcPts val="0"/>
                        </a:spcBef>
                        <a:spcAft>
                          <a:spcPts val="0"/>
                        </a:spcAft>
                      </a:pPr>
                      <a:r>
                        <a:rPr lang="en-US" sz="1200">
                          <a:effectLst/>
                        </a:rPr>
                        <a:t>System and Integration Testing</a:t>
                      </a:r>
                      <a:endParaRPr lang="en-US" sz="1200">
                        <a:effectLst/>
                        <a:latin typeface="Times"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200000"/>
                        </a:lnSpc>
                        <a:spcBef>
                          <a:spcPts val="0"/>
                        </a:spcBef>
                        <a:spcAft>
                          <a:spcPts val="0"/>
                        </a:spcAft>
                      </a:pPr>
                      <a:r>
                        <a:rPr lang="en-US" sz="1200" dirty="0">
                          <a:effectLst/>
                        </a:rPr>
                        <a:t>July 30</a:t>
                      </a:r>
                      <a:r>
                        <a:rPr lang="en-US" sz="1200" baseline="30000" dirty="0">
                          <a:effectLst/>
                        </a:rPr>
                        <a:t>th</a:t>
                      </a:r>
                      <a:r>
                        <a:rPr lang="en-US" sz="1200" dirty="0">
                          <a:effectLst/>
                        </a:rPr>
                        <a:t>, 2022</a:t>
                      </a:r>
                      <a:endParaRPr lang="en-US" sz="12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200000"/>
                        </a:lnSpc>
                        <a:spcBef>
                          <a:spcPts val="0"/>
                        </a:spcBef>
                        <a:spcAft>
                          <a:spcPts val="0"/>
                        </a:spcAft>
                      </a:pPr>
                      <a:r>
                        <a:rPr lang="en-US" sz="1200">
                          <a:effectLst/>
                        </a:rPr>
                        <a:t>$505-630</a:t>
                      </a:r>
                      <a:endParaRPr lang="en-US" sz="1200">
                        <a:effectLst/>
                        <a:latin typeface="Times"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4039552305"/>
                  </a:ext>
                </a:extLst>
              </a:tr>
              <a:tr h="0">
                <a:tc>
                  <a:txBody>
                    <a:bodyPr/>
                    <a:lstStyle/>
                    <a:p>
                      <a:pPr marL="0" marR="0">
                        <a:lnSpc>
                          <a:spcPct val="200000"/>
                        </a:lnSpc>
                        <a:spcBef>
                          <a:spcPts val="0"/>
                        </a:spcBef>
                        <a:spcAft>
                          <a:spcPts val="0"/>
                        </a:spcAft>
                      </a:pPr>
                      <a:r>
                        <a:rPr lang="en-US" sz="1200">
                          <a:effectLst/>
                        </a:rPr>
                        <a:t>Performance and Stress Testing</a:t>
                      </a:r>
                      <a:endParaRPr lang="en-US" sz="1200">
                        <a:effectLst/>
                        <a:latin typeface="Times"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200000"/>
                        </a:lnSpc>
                        <a:spcBef>
                          <a:spcPts val="0"/>
                        </a:spcBef>
                        <a:spcAft>
                          <a:spcPts val="0"/>
                        </a:spcAft>
                      </a:pPr>
                      <a:r>
                        <a:rPr lang="en-US" sz="1200">
                          <a:effectLst/>
                        </a:rPr>
                        <a:t>August 1</a:t>
                      </a:r>
                      <a:r>
                        <a:rPr lang="en-US" sz="1200" baseline="30000">
                          <a:effectLst/>
                        </a:rPr>
                        <a:t>st</a:t>
                      </a:r>
                      <a:r>
                        <a:rPr lang="en-US" sz="1200">
                          <a:effectLst/>
                        </a:rPr>
                        <a:t>, 2022</a:t>
                      </a:r>
                      <a:endParaRPr lang="en-US" sz="1200">
                        <a:effectLst/>
                        <a:latin typeface="Times"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200000"/>
                        </a:lnSpc>
                        <a:spcBef>
                          <a:spcPts val="0"/>
                        </a:spcBef>
                        <a:spcAft>
                          <a:spcPts val="0"/>
                        </a:spcAft>
                      </a:pPr>
                      <a:r>
                        <a:rPr lang="en-US" sz="1200">
                          <a:effectLst/>
                        </a:rPr>
                        <a:t>$200-300</a:t>
                      </a:r>
                      <a:endParaRPr lang="en-US" sz="1200">
                        <a:effectLst/>
                        <a:latin typeface="Times"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057082501"/>
                  </a:ext>
                </a:extLst>
              </a:tr>
              <a:tr h="0">
                <a:tc>
                  <a:txBody>
                    <a:bodyPr/>
                    <a:lstStyle/>
                    <a:p>
                      <a:pPr marL="0" marR="0">
                        <a:lnSpc>
                          <a:spcPct val="200000"/>
                        </a:lnSpc>
                        <a:spcBef>
                          <a:spcPts val="0"/>
                        </a:spcBef>
                        <a:spcAft>
                          <a:spcPts val="0"/>
                        </a:spcAft>
                      </a:pPr>
                      <a:r>
                        <a:rPr lang="en-US" sz="1200">
                          <a:effectLst/>
                        </a:rPr>
                        <a:t>User Acceptance Testing</a:t>
                      </a:r>
                      <a:endParaRPr lang="en-US" sz="1200">
                        <a:effectLst/>
                        <a:latin typeface="Times"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200000"/>
                        </a:lnSpc>
                        <a:spcBef>
                          <a:spcPts val="0"/>
                        </a:spcBef>
                        <a:spcAft>
                          <a:spcPts val="0"/>
                        </a:spcAft>
                      </a:pPr>
                      <a:r>
                        <a:rPr lang="en-US" sz="1200">
                          <a:effectLst/>
                        </a:rPr>
                        <a:t>August 12</a:t>
                      </a:r>
                      <a:r>
                        <a:rPr lang="en-US" sz="1200" baseline="30000">
                          <a:effectLst/>
                        </a:rPr>
                        <a:t>th</a:t>
                      </a:r>
                      <a:r>
                        <a:rPr lang="en-US" sz="1200">
                          <a:effectLst/>
                        </a:rPr>
                        <a:t>, 2022</a:t>
                      </a:r>
                      <a:endParaRPr lang="en-US" sz="1200">
                        <a:effectLst/>
                        <a:latin typeface="Times"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200000"/>
                        </a:lnSpc>
                        <a:spcBef>
                          <a:spcPts val="0"/>
                        </a:spcBef>
                        <a:spcAft>
                          <a:spcPts val="0"/>
                        </a:spcAft>
                      </a:pPr>
                      <a:r>
                        <a:rPr lang="en-US" sz="1200">
                          <a:effectLst/>
                        </a:rPr>
                        <a:t>$100</a:t>
                      </a:r>
                      <a:endParaRPr lang="en-US" sz="1200">
                        <a:effectLst/>
                        <a:latin typeface="Times"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311496881"/>
                  </a:ext>
                </a:extLst>
              </a:tr>
              <a:tr h="0">
                <a:tc>
                  <a:txBody>
                    <a:bodyPr/>
                    <a:lstStyle/>
                    <a:p>
                      <a:pPr marL="0" marR="0">
                        <a:lnSpc>
                          <a:spcPct val="200000"/>
                        </a:lnSpc>
                        <a:spcBef>
                          <a:spcPts val="0"/>
                        </a:spcBef>
                        <a:spcAft>
                          <a:spcPts val="0"/>
                        </a:spcAft>
                      </a:pPr>
                      <a:r>
                        <a:rPr lang="en-US" sz="1200">
                          <a:effectLst/>
                        </a:rPr>
                        <a:t>Regression Testing</a:t>
                      </a:r>
                      <a:endParaRPr lang="en-US" sz="1200">
                        <a:effectLst/>
                        <a:latin typeface="Times"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200000"/>
                        </a:lnSpc>
                        <a:spcBef>
                          <a:spcPts val="0"/>
                        </a:spcBef>
                        <a:spcAft>
                          <a:spcPts val="0"/>
                        </a:spcAft>
                      </a:pPr>
                      <a:r>
                        <a:rPr lang="en-US" sz="1200">
                          <a:effectLst/>
                        </a:rPr>
                        <a:t>August 29</a:t>
                      </a:r>
                      <a:r>
                        <a:rPr lang="en-US" sz="1200" baseline="30000">
                          <a:effectLst/>
                        </a:rPr>
                        <a:t>th</a:t>
                      </a:r>
                      <a:r>
                        <a:rPr lang="en-US" sz="1200">
                          <a:effectLst/>
                        </a:rPr>
                        <a:t>, 2022</a:t>
                      </a:r>
                      <a:endParaRPr lang="en-US" sz="1200">
                        <a:effectLst/>
                        <a:latin typeface="Times"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200000"/>
                        </a:lnSpc>
                        <a:spcBef>
                          <a:spcPts val="0"/>
                        </a:spcBef>
                        <a:spcAft>
                          <a:spcPts val="0"/>
                        </a:spcAft>
                      </a:pPr>
                      <a:r>
                        <a:rPr lang="en-US" sz="1200" dirty="0">
                          <a:effectLst/>
                        </a:rPr>
                        <a:t>$500</a:t>
                      </a:r>
                      <a:endParaRPr lang="en-US" sz="12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210224413"/>
                  </a:ext>
                </a:extLst>
              </a:tr>
            </a:tbl>
          </a:graphicData>
        </a:graphic>
      </p:graphicFrame>
    </p:spTree>
    <p:extLst>
      <p:ext uri="{BB962C8B-B14F-4D97-AF65-F5344CB8AC3E}">
        <p14:creationId xmlns:p14="http://schemas.microsoft.com/office/powerpoint/2010/main" val="37346297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4C071-70EA-790D-5AB1-887311DE00A1}"/>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E2A79FC9-22DE-472C-0099-4567F8DE89E8}"/>
              </a:ext>
            </a:extLst>
          </p:cNvPr>
          <p:cNvPicPr>
            <a:picLocks noGrp="1" noChangeAspect="1"/>
          </p:cNvPicPr>
          <p:nvPr>
            <p:ph idx="1"/>
          </p:nvPr>
        </p:nvPicPr>
        <p:blipFill>
          <a:blip r:embed="rId2"/>
          <a:stretch>
            <a:fillRect/>
          </a:stretch>
        </p:blipFill>
        <p:spPr>
          <a:xfrm>
            <a:off x="0" y="0"/>
            <a:ext cx="12192000" cy="6857999"/>
          </a:xfrm>
          <a:prstGeom prst="rect">
            <a:avLst/>
          </a:prstGeom>
        </p:spPr>
      </p:pic>
      <p:sp>
        <p:nvSpPr>
          <p:cNvPr id="5" name="TextBox 4">
            <a:extLst>
              <a:ext uri="{FF2B5EF4-FFF2-40B4-BE49-F238E27FC236}">
                <a16:creationId xmlns:a16="http://schemas.microsoft.com/office/drawing/2014/main" id="{31D064BF-3209-CE00-B66A-7CB6838986D5}"/>
              </a:ext>
            </a:extLst>
          </p:cNvPr>
          <p:cNvSpPr txBox="1"/>
          <p:nvPr/>
        </p:nvSpPr>
        <p:spPr>
          <a:xfrm>
            <a:off x="838200" y="397759"/>
            <a:ext cx="10771208" cy="369332"/>
          </a:xfrm>
          <a:prstGeom prst="rect">
            <a:avLst/>
          </a:prstGeom>
          <a:noFill/>
        </p:spPr>
        <p:txBody>
          <a:bodyPr wrap="square" rtlCol="0">
            <a:spAutoFit/>
          </a:bodyPr>
          <a:lstStyle/>
          <a:p>
            <a:r>
              <a:rPr lang="en-US" dirty="0"/>
              <a:t>UML Design Model</a:t>
            </a:r>
          </a:p>
        </p:txBody>
      </p:sp>
      <p:pic>
        <p:nvPicPr>
          <p:cNvPr id="6" name="Picture 5">
            <a:extLst>
              <a:ext uri="{FF2B5EF4-FFF2-40B4-BE49-F238E27FC236}">
                <a16:creationId xmlns:a16="http://schemas.microsoft.com/office/drawing/2014/main" id="{73B15275-EC0A-2080-DDC6-69A08AB778E5}"/>
              </a:ext>
            </a:extLst>
          </p:cNvPr>
          <p:cNvPicPr>
            <a:picLocks noChangeAspect="1"/>
          </p:cNvPicPr>
          <p:nvPr/>
        </p:nvPicPr>
        <p:blipFill>
          <a:blip r:embed="rId3"/>
          <a:stretch>
            <a:fillRect/>
          </a:stretch>
        </p:blipFill>
        <p:spPr>
          <a:xfrm>
            <a:off x="582592" y="1027906"/>
            <a:ext cx="4444866" cy="3446480"/>
          </a:xfrm>
          <a:prstGeom prst="rect">
            <a:avLst/>
          </a:prstGeom>
        </p:spPr>
      </p:pic>
      <p:pic>
        <p:nvPicPr>
          <p:cNvPr id="7" name="Picture 6">
            <a:extLst>
              <a:ext uri="{FF2B5EF4-FFF2-40B4-BE49-F238E27FC236}">
                <a16:creationId xmlns:a16="http://schemas.microsoft.com/office/drawing/2014/main" id="{A4C88086-074C-EAC6-EE09-4C1098ACAA96}"/>
              </a:ext>
            </a:extLst>
          </p:cNvPr>
          <p:cNvPicPr>
            <a:picLocks noChangeAspect="1"/>
          </p:cNvPicPr>
          <p:nvPr/>
        </p:nvPicPr>
        <p:blipFill>
          <a:blip r:embed="rId4"/>
          <a:stretch>
            <a:fillRect/>
          </a:stretch>
        </p:blipFill>
        <p:spPr>
          <a:xfrm>
            <a:off x="6898511" y="3579277"/>
            <a:ext cx="5040067" cy="3018871"/>
          </a:xfrm>
          <a:prstGeom prst="rect">
            <a:avLst/>
          </a:prstGeom>
        </p:spPr>
      </p:pic>
      <p:sp>
        <p:nvSpPr>
          <p:cNvPr id="8" name="TextBox 7">
            <a:extLst>
              <a:ext uri="{FF2B5EF4-FFF2-40B4-BE49-F238E27FC236}">
                <a16:creationId xmlns:a16="http://schemas.microsoft.com/office/drawing/2014/main" id="{7794DAE7-9D39-AF1B-EC80-1D071BA631F2}"/>
              </a:ext>
            </a:extLst>
          </p:cNvPr>
          <p:cNvSpPr txBox="1"/>
          <p:nvPr/>
        </p:nvSpPr>
        <p:spPr>
          <a:xfrm>
            <a:off x="7829565" y="2254981"/>
            <a:ext cx="4109013" cy="1200329"/>
          </a:xfrm>
          <a:prstGeom prst="rect">
            <a:avLst/>
          </a:prstGeom>
          <a:noFill/>
        </p:spPr>
        <p:txBody>
          <a:bodyPr wrap="square" rtlCol="0">
            <a:spAutoFit/>
          </a:bodyPr>
          <a:lstStyle/>
          <a:p>
            <a:r>
              <a:rPr lang="en-US" dirty="0"/>
              <a:t>The Registration design model below showcases how the user will enter information and be validated through the database back to the website. </a:t>
            </a:r>
          </a:p>
        </p:txBody>
      </p:sp>
      <p:sp>
        <p:nvSpPr>
          <p:cNvPr id="9" name="TextBox 8">
            <a:extLst>
              <a:ext uri="{FF2B5EF4-FFF2-40B4-BE49-F238E27FC236}">
                <a16:creationId xmlns:a16="http://schemas.microsoft.com/office/drawing/2014/main" id="{7F1ABC67-CBFD-AB77-8CAA-18A71F643A3C}"/>
              </a:ext>
            </a:extLst>
          </p:cNvPr>
          <p:cNvSpPr txBox="1"/>
          <p:nvPr/>
        </p:nvSpPr>
        <p:spPr>
          <a:xfrm>
            <a:off x="729205" y="4919241"/>
            <a:ext cx="4298253" cy="923330"/>
          </a:xfrm>
          <a:prstGeom prst="rect">
            <a:avLst/>
          </a:prstGeom>
          <a:noFill/>
        </p:spPr>
        <p:txBody>
          <a:bodyPr wrap="square" rtlCol="0">
            <a:spAutoFit/>
          </a:bodyPr>
          <a:lstStyle/>
          <a:p>
            <a:r>
              <a:rPr lang="en-US" dirty="0"/>
              <a:t>This UML Design model show cases the validation and authorization process to and from the database when a user logs in. </a:t>
            </a:r>
          </a:p>
        </p:txBody>
      </p:sp>
    </p:spTree>
    <p:extLst>
      <p:ext uri="{BB962C8B-B14F-4D97-AF65-F5344CB8AC3E}">
        <p14:creationId xmlns:p14="http://schemas.microsoft.com/office/powerpoint/2010/main" val="202470511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TotalTime>
  <Words>1015</Words>
  <Application>Microsoft Office PowerPoint</Application>
  <PresentationFormat>Widescreen</PresentationFormat>
  <Paragraphs>87</Paragraphs>
  <Slides>14</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Arial</vt:lpstr>
      <vt:lpstr>Calibri</vt:lpstr>
      <vt:lpstr>Calibri Light</vt:lpstr>
      <vt:lpstr>Times</vt:lpstr>
      <vt:lpstr>Times New Roman</vt:lpstr>
      <vt:lpstr>Office Theme</vt:lpstr>
      <vt:lpstr>  </vt:lpstr>
      <vt:lpstr>SRS Document Key Aspects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title>
  <dc:creator>emily morelock</dc:creator>
  <cp:lastModifiedBy>emily morelock</cp:lastModifiedBy>
  <cp:revision>1</cp:revision>
  <dcterms:created xsi:type="dcterms:W3CDTF">2022-06-14T02:20:19Z</dcterms:created>
  <dcterms:modified xsi:type="dcterms:W3CDTF">2022-06-14T02:56:56Z</dcterms:modified>
</cp:coreProperties>
</file>